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9" r:id="rId1"/>
  </p:sldMasterIdLst>
  <p:notesMasterIdLst>
    <p:notesMasterId r:id="rId55"/>
  </p:notesMasterIdLst>
  <p:handoutMasterIdLst>
    <p:handoutMasterId r:id="rId56"/>
  </p:handoutMasterIdLst>
  <p:sldIdLst>
    <p:sldId id="528" r:id="rId2"/>
    <p:sldId id="654" r:id="rId3"/>
    <p:sldId id="655" r:id="rId4"/>
    <p:sldId id="656" r:id="rId5"/>
    <p:sldId id="647" r:id="rId6"/>
    <p:sldId id="657" r:id="rId7"/>
    <p:sldId id="658" r:id="rId8"/>
    <p:sldId id="668" r:id="rId9"/>
    <p:sldId id="669" r:id="rId10"/>
    <p:sldId id="665" r:id="rId11"/>
    <p:sldId id="666" r:id="rId12"/>
    <p:sldId id="648" r:id="rId13"/>
    <p:sldId id="649" r:id="rId14"/>
    <p:sldId id="650" r:id="rId15"/>
    <p:sldId id="651" r:id="rId16"/>
    <p:sldId id="652" r:id="rId17"/>
    <p:sldId id="595" r:id="rId18"/>
    <p:sldId id="592" r:id="rId19"/>
    <p:sldId id="659" r:id="rId20"/>
    <p:sldId id="573" r:id="rId21"/>
    <p:sldId id="574" r:id="rId22"/>
    <p:sldId id="593" r:id="rId23"/>
    <p:sldId id="575" r:id="rId24"/>
    <p:sldId id="624" r:id="rId25"/>
    <p:sldId id="576" r:id="rId26"/>
    <p:sldId id="628" r:id="rId27"/>
    <p:sldId id="660" r:id="rId28"/>
    <p:sldId id="664" r:id="rId29"/>
    <p:sldId id="661" r:id="rId30"/>
    <p:sldId id="663" r:id="rId31"/>
    <p:sldId id="662" r:id="rId32"/>
    <p:sldId id="629" r:id="rId33"/>
    <p:sldId id="641" r:id="rId34"/>
    <p:sldId id="642" r:id="rId35"/>
    <p:sldId id="643" r:id="rId36"/>
    <p:sldId id="594" r:id="rId37"/>
    <p:sldId id="632" r:id="rId38"/>
    <p:sldId id="633" r:id="rId39"/>
    <p:sldId id="634" r:id="rId40"/>
    <p:sldId id="637" r:id="rId41"/>
    <p:sldId id="636" r:id="rId42"/>
    <p:sldId id="638" r:id="rId43"/>
    <p:sldId id="639" r:id="rId44"/>
    <p:sldId id="635" r:id="rId45"/>
    <p:sldId id="640" r:id="rId46"/>
    <p:sldId id="631" r:id="rId47"/>
    <p:sldId id="630" r:id="rId48"/>
    <p:sldId id="670" r:id="rId49"/>
    <p:sldId id="645" r:id="rId50"/>
    <p:sldId id="646" r:id="rId51"/>
    <p:sldId id="653" r:id="rId52"/>
    <p:sldId id="667" r:id="rId53"/>
    <p:sldId id="532" r:id="rId54"/>
  </p:sldIdLst>
  <p:sldSz cx="9144000" cy="6858000" type="screen4x3"/>
  <p:notesSz cx="7010400" cy="9296400"/>
  <p:defaultTextStyle>
    <a:defPPr>
      <a:defRPr lang="en-US"/>
    </a:defPPr>
    <a:lvl1pPr algn="l" rtl="0" fontAlgn="base">
      <a:spcBef>
        <a:spcPct val="0"/>
      </a:spcBef>
      <a:spcAft>
        <a:spcPct val="0"/>
      </a:spcAft>
      <a:defRPr sz="2400" kern="1200">
        <a:solidFill>
          <a:schemeClr val="tx1"/>
        </a:solidFill>
        <a:latin typeface="Tahoma" charset="0"/>
        <a:ea typeface="ＭＳ Ｐゴシック" charset="0"/>
        <a:cs typeface="+mn-cs"/>
      </a:defRPr>
    </a:lvl1pPr>
    <a:lvl2pPr marL="457200" algn="l" rtl="0" fontAlgn="base">
      <a:spcBef>
        <a:spcPct val="0"/>
      </a:spcBef>
      <a:spcAft>
        <a:spcPct val="0"/>
      </a:spcAft>
      <a:defRPr sz="2400" kern="1200">
        <a:solidFill>
          <a:schemeClr val="tx1"/>
        </a:solidFill>
        <a:latin typeface="Tahoma" charset="0"/>
        <a:ea typeface="ＭＳ Ｐゴシック" charset="0"/>
        <a:cs typeface="+mn-cs"/>
      </a:defRPr>
    </a:lvl2pPr>
    <a:lvl3pPr marL="914400" algn="l" rtl="0" fontAlgn="base">
      <a:spcBef>
        <a:spcPct val="0"/>
      </a:spcBef>
      <a:spcAft>
        <a:spcPct val="0"/>
      </a:spcAft>
      <a:defRPr sz="2400" kern="1200">
        <a:solidFill>
          <a:schemeClr val="tx1"/>
        </a:solidFill>
        <a:latin typeface="Tahoma" charset="0"/>
        <a:ea typeface="ＭＳ Ｐゴシック" charset="0"/>
        <a:cs typeface="+mn-cs"/>
      </a:defRPr>
    </a:lvl3pPr>
    <a:lvl4pPr marL="1371600" algn="l" rtl="0" fontAlgn="base">
      <a:spcBef>
        <a:spcPct val="0"/>
      </a:spcBef>
      <a:spcAft>
        <a:spcPct val="0"/>
      </a:spcAft>
      <a:defRPr sz="2400" kern="1200">
        <a:solidFill>
          <a:schemeClr val="tx1"/>
        </a:solidFill>
        <a:latin typeface="Tahoma" charset="0"/>
        <a:ea typeface="ＭＳ Ｐゴシック" charset="0"/>
        <a:cs typeface="+mn-cs"/>
      </a:defRPr>
    </a:lvl4pPr>
    <a:lvl5pPr marL="1828800" algn="l" rtl="0" fontAlgn="base">
      <a:spcBef>
        <a:spcPct val="0"/>
      </a:spcBef>
      <a:spcAft>
        <a:spcPct val="0"/>
      </a:spcAft>
      <a:defRPr sz="2400" kern="1200">
        <a:solidFill>
          <a:schemeClr val="tx1"/>
        </a:solidFill>
        <a:latin typeface="Tahoma" charset="0"/>
        <a:ea typeface="ＭＳ Ｐゴシック" charset="0"/>
        <a:cs typeface="+mn-cs"/>
      </a:defRPr>
    </a:lvl5pPr>
    <a:lvl6pPr marL="2286000" algn="l" defTabSz="457200" rtl="0" eaLnBrk="1" latinLnBrk="0" hangingPunct="1">
      <a:defRPr sz="2400" kern="1200">
        <a:solidFill>
          <a:schemeClr val="tx1"/>
        </a:solidFill>
        <a:latin typeface="Tahoma" charset="0"/>
        <a:ea typeface="ＭＳ Ｐゴシック" charset="0"/>
        <a:cs typeface="+mn-cs"/>
      </a:defRPr>
    </a:lvl6pPr>
    <a:lvl7pPr marL="2743200" algn="l" defTabSz="457200" rtl="0" eaLnBrk="1" latinLnBrk="0" hangingPunct="1">
      <a:defRPr sz="2400" kern="1200">
        <a:solidFill>
          <a:schemeClr val="tx1"/>
        </a:solidFill>
        <a:latin typeface="Tahoma" charset="0"/>
        <a:ea typeface="ＭＳ Ｐゴシック" charset="0"/>
        <a:cs typeface="+mn-cs"/>
      </a:defRPr>
    </a:lvl7pPr>
    <a:lvl8pPr marL="3200400" algn="l" defTabSz="457200" rtl="0" eaLnBrk="1" latinLnBrk="0" hangingPunct="1">
      <a:defRPr sz="2400" kern="1200">
        <a:solidFill>
          <a:schemeClr val="tx1"/>
        </a:solidFill>
        <a:latin typeface="Tahoma" charset="0"/>
        <a:ea typeface="ＭＳ Ｐゴシック" charset="0"/>
        <a:cs typeface="+mn-cs"/>
      </a:defRPr>
    </a:lvl8pPr>
    <a:lvl9pPr marL="3657600" algn="l" defTabSz="457200" rtl="0" eaLnBrk="1" latinLnBrk="0" hangingPunct="1">
      <a:defRPr sz="2400" kern="1200">
        <a:solidFill>
          <a:schemeClr val="tx1"/>
        </a:solidFill>
        <a:latin typeface="Tahoma" charset="0"/>
        <a:ea typeface="ＭＳ Ｐゴシック" charset="0"/>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8000"/>
    <a:srgbClr val="FF0000"/>
    <a:srgbClr val="33CC33"/>
    <a:srgbClr val="BEBA00"/>
    <a:srgbClr val="B0AC00"/>
    <a:srgbClr val="CCCC00"/>
    <a:srgbClr val="99CC00"/>
    <a:srgbClr val="CCFF33"/>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8" autoAdjust="0"/>
    <p:restoredTop sz="95317" autoAdjust="0"/>
  </p:normalViewPr>
  <p:slideViewPr>
    <p:cSldViewPr>
      <p:cViewPr varScale="1">
        <p:scale>
          <a:sx n="109" d="100"/>
          <a:sy n="109" d="100"/>
        </p:scale>
        <p:origin x="704" y="1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viewProps" Target="viewProp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458" name="Rectangle 2"/>
          <p:cNvSpPr>
            <a:spLocks noGrp="1" noChangeArrowheads="1"/>
          </p:cNvSpPr>
          <p:nvPr>
            <p:ph type="hdr" sz="quarter"/>
          </p:nvPr>
        </p:nvSpPr>
        <p:spPr bwMode="auto">
          <a:xfrm>
            <a:off x="0" y="0"/>
            <a:ext cx="3038475" cy="466725"/>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3181" tIns="46590" rIns="93181" bIns="46590" numCol="1" anchor="t" anchorCtr="0" compatLnSpc="1">
            <a:prstTxWarp prst="textNoShape">
              <a:avLst/>
            </a:prstTxWarp>
          </a:bodyPr>
          <a:lstStyle>
            <a:lvl1pPr defTabSz="931863">
              <a:defRPr sz="1200" b="1"/>
            </a:lvl1pPr>
          </a:lstStyle>
          <a:p>
            <a:endParaRPr lang="en-US"/>
          </a:p>
        </p:txBody>
      </p:sp>
      <p:sp>
        <p:nvSpPr>
          <p:cNvPr id="19459" name="Rectangle 3"/>
          <p:cNvSpPr>
            <a:spLocks noGrp="1" noChangeArrowheads="1"/>
          </p:cNvSpPr>
          <p:nvPr>
            <p:ph type="dt" sz="quarter" idx="1"/>
          </p:nvPr>
        </p:nvSpPr>
        <p:spPr bwMode="auto">
          <a:xfrm>
            <a:off x="3971925" y="0"/>
            <a:ext cx="3038475" cy="466725"/>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3181" tIns="46590" rIns="93181" bIns="46590" numCol="1" anchor="t" anchorCtr="0" compatLnSpc="1">
            <a:prstTxWarp prst="textNoShape">
              <a:avLst/>
            </a:prstTxWarp>
          </a:bodyPr>
          <a:lstStyle>
            <a:lvl1pPr algn="r" defTabSz="931863">
              <a:defRPr sz="1200" b="1"/>
            </a:lvl1pPr>
          </a:lstStyle>
          <a:p>
            <a:endParaRPr lang="en-US"/>
          </a:p>
        </p:txBody>
      </p:sp>
      <p:sp>
        <p:nvSpPr>
          <p:cNvPr id="19460" name="Rectangle 4"/>
          <p:cNvSpPr>
            <a:spLocks noGrp="1" noChangeArrowheads="1"/>
          </p:cNvSpPr>
          <p:nvPr>
            <p:ph type="ftr" sz="quarter" idx="2"/>
          </p:nvPr>
        </p:nvSpPr>
        <p:spPr bwMode="auto">
          <a:xfrm>
            <a:off x="0" y="8829675"/>
            <a:ext cx="3038475" cy="466725"/>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3181" tIns="46590" rIns="93181" bIns="46590" numCol="1" anchor="b" anchorCtr="0" compatLnSpc="1">
            <a:prstTxWarp prst="textNoShape">
              <a:avLst/>
            </a:prstTxWarp>
          </a:bodyPr>
          <a:lstStyle>
            <a:lvl1pPr defTabSz="931863">
              <a:defRPr sz="1200" b="1"/>
            </a:lvl1pPr>
          </a:lstStyle>
          <a:p>
            <a:endParaRPr lang="en-US"/>
          </a:p>
        </p:txBody>
      </p:sp>
      <p:sp>
        <p:nvSpPr>
          <p:cNvPr id="19461" name="Rectangle 5"/>
          <p:cNvSpPr>
            <a:spLocks noGrp="1" noChangeArrowheads="1"/>
          </p:cNvSpPr>
          <p:nvPr>
            <p:ph type="sldNum" sz="quarter" idx="3"/>
          </p:nvPr>
        </p:nvSpPr>
        <p:spPr bwMode="auto">
          <a:xfrm>
            <a:off x="3971925" y="8829675"/>
            <a:ext cx="3038475" cy="466725"/>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3181" tIns="46590" rIns="93181" bIns="46590" numCol="1" anchor="b" anchorCtr="0" compatLnSpc="1">
            <a:prstTxWarp prst="textNoShape">
              <a:avLst/>
            </a:prstTxWarp>
          </a:bodyPr>
          <a:lstStyle>
            <a:lvl1pPr algn="r" defTabSz="931863">
              <a:defRPr sz="1200" b="1"/>
            </a:lvl1pPr>
          </a:lstStyle>
          <a:p>
            <a:fld id="{FF8248DB-BB66-4043-B0CE-AFF97CBF61E0}" type="slidenum">
              <a:rPr lang="en-US"/>
              <a:pPr/>
              <a:t>‹#›</a:t>
            </a:fld>
            <a:endParaRPr lang="en-US"/>
          </a:p>
        </p:txBody>
      </p:sp>
    </p:spTree>
    <p:extLst>
      <p:ext uri="{BB962C8B-B14F-4D97-AF65-F5344CB8AC3E}">
        <p14:creationId xmlns:p14="http://schemas.microsoft.com/office/powerpoint/2010/main" val="3705788080"/>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410" name="Rectangle 2"/>
          <p:cNvSpPr>
            <a:spLocks noGrp="1" noChangeArrowheads="1"/>
          </p:cNvSpPr>
          <p:nvPr>
            <p:ph type="hdr" sz="quarter"/>
          </p:nvPr>
        </p:nvSpPr>
        <p:spPr bwMode="auto">
          <a:xfrm>
            <a:off x="0" y="0"/>
            <a:ext cx="3038475" cy="466725"/>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3181" tIns="46590" rIns="93181" bIns="46590" numCol="1" anchor="t" anchorCtr="0" compatLnSpc="1">
            <a:prstTxWarp prst="textNoShape">
              <a:avLst/>
            </a:prstTxWarp>
          </a:bodyPr>
          <a:lstStyle>
            <a:lvl1pPr defTabSz="931863">
              <a:defRPr sz="1200" b="1"/>
            </a:lvl1pPr>
          </a:lstStyle>
          <a:p>
            <a:endParaRPr lang="en-US"/>
          </a:p>
        </p:txBody>
      </p:sp>
      <p:sp>
        <p:nvSpPr>
          <p:cNvPr id="17411" name="Rectangle 3"/>
          <p:cNvSpPr>
            <a:spLocks noGrp="1" noChangeArrowheads="1"/>
          </p:cNvSpPr>
          <p:nvPr>
            <p:ph type="dt" idx="1"/>
          </p:nvPr>
        </p:nvSpPr>
        <p:spPr bwMode="auto">
          <a:xfrm>
            <a:off x="3971925" y="0"/>
            <a:ext cx="3038475" cy="466725"/>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3181" tIns="46590" rIns="93181" bIns="46590" numCol="1" anchor="t" anchorCtr="0" compatLnSpc="1">
            <a:prstTxWarp prst="textNoShape">
              <a:avLst/>
            </a:prstTxWarp>
          </a:bodyPr>
          <a:lstStyle>
            <a:lvl1pPr algn="r" defTabSz="931863">
              <a:defRPr sz="1200" b="1"/>
            </a:lvl1pPr>
          </a:lstStyle>
          <a:p>
            <a:endParaRPr lang="en-US"/>
          </a:p>
        </p:txBody>
      </p:sp>
      <p:sp>
        <p:nvSpPr>
          <p:cNvPr id="17412" name="Rectangle 4"/>
          <p:cNvSpPr>
            <a:spLocks noGrp="1" noRot="1" noChangeAspect="1" noChangeArrowheads="1" noTextEdit="1"/>
          </p:cNvSpPr>
          <p:nvPr>
            <p:ph type="sldImg" idx="2"/>
          </p:nvPr>
        </p:nvSpPr>
        <p:spPr bwMode="auto">
          <a:xfrm>
            <a:off x="1181100" y="696913"/>
            <a:ext cx="4648200" cy="3486150"/>
          </a:xfrm>
          <a:prstGeom prst="rect">
            <a:avLst/>
          </a:prstGeom>
          <a:no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53640926-AAD7-44d8-BBD7-CCE9431645EC}">
              <a14:shadowObscured xmlns:a14="http://schemas.microsoft.com/office/drawing/2010/main" xmlns="" val="1"/>
            </a:ext>
          </a:extLst>
        </p:spPr>
      </p:sp>
      <p:sp>
        <p:nvSpPr>
          <p:cNvPr id="17413" name="Rectangle 5"/>
          <p:cNvSpPr>
            <a:spLocks noGrp="1" noChangeArrowheads="1"/>
          </p:cNvSpPr>
          <p:nvPr>
            <p:ph type="body" sz="quarter" idx="3"/>
          </p:nvPr>
        </p:nvSpPr>
        <p:spPr bwMode="auto">
          <a:xfrm>
            <a:off x="935038" y="4416425"/>
            <a:ext cx="5140325" cy="4183063"/>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3181" tIns="46590" rIns="93181" bIns="4659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7414" name="Rectangle 6"/>
          <p:cNvSpPr>
            <a:spLocks noGrp="1" noChangeArrowheads="1"/>
          </p:cNvSpPr>
          <p:nvPr>
            <p:ph type="ftr" sz="quarter" idx="4"/>
          </p:nvPr>
        </p:nvSpPr>
        <p:spPr bwMode="auto">
          <a:xfrm>
            <a:off x="0" y="8829675"/>
            <a:ext cx="3038475" cy="466725"/>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3181" tIns="46590" rIns="93181" bIns="46590" numCol="1" anchor="b" anchorCtr="0" compatLnSpc="1">
            <a:prstTxWarp prst="textNoShape">
              <a:avLst/>
            </a:prstTxWarp>
          </a:bodyPr>
          <a:lstStyle>
            <a:lvl1pPr defTabSz="931863">
              <a:defRPr sz="1200" b="1"/>
            </a:lvl1pPr>
          </a:lstStyle>
          <a:p>
            <a:endParaRPr lang="en-US"/>
          </a:p>
        </p:txBody>
      </p:sp>
      <p:sp>
        <p:nvSpPr>
          <p:cNvPr id="17415" name="Rectangle 7"/>
          <p:cNvSpPr>
            <a:spLocks noGrp="1" noChangeArrowheads="1"/>
          </p:cNvSpPr>
          <p:nvPr>
            <p:ph type="sldNum" sz="quarter" idx="5"/>
          </p:nvPr>
        </p:nvSpPr>
        <p:spPr bwMode="auto">
          <a:xfrm>
            <a:off x="3971925" y="8829675"/>
            <a:ext cx="3038475" cy="466725"/>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3181" tIns="46590" rIns="93181" bIns="46590" numCol="1" anchor="b" anchorCtr="0" compatLnSpc="1">
            <a:prstTxWarp prst="textNoShape">
              <a:avLst/>
            </a:prstTxWarp>
          </a:bodyPr>
          <a:lstStyle>
            <a:lvl1pPr algn="r" defTabSz="931863">
              <a:defRPr sz="1200" b="1"/>
            </a:lvl1pPr>
          </a:lstStyle>
          <a:p>
            <a:fld id="{BBC14CA9-EAEE-744B-A98D-D41DD5295D6C}" type="slidenum">
              <a:rPr lang="en-US"/>
              <a:pPr/>
              <a:t>‹#›</a:t>
            </a:fld>
            <a:endParaRPr lang="en-US"/>
          </a:p>
        </p:txBody>
      </p:sp>
    </p:spTree>
    <p:extLst>
      <p:ext uri="{BB962C8B-B14F-4D97-AF65-F5344CB8AC3E}">
        <p14:creationId xmlns:p14="http://schemas.microsoft.com/office/powerpoint/2010/main" val="3331034741"/>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Times New Roman" charset="0"/>
        <a:ea typeface="ＭＳ Ｐゴシック" charset="0"/>
        <a:cs typeface="+mn-cs"/>
      </a:defRPr>
    </a:lvl1pPr>
    <a:lvl2pPr marL="457200" algn="l" rtl="0" fontAlgn="base">
      <a:spcBef>
        <a:spcPct val="30000"/>
      </a:spcBef>
      <a:spcAft>
        <a:spcPct val="0"/>
      </a:spcAft>
      <a:defRPr sz="1200" kern="1200">
        <a:solidFill>
          <a:schemeClr val="tx1"/>
        </a:solidFill>
        <a:latin typeface="Times New Roman" charset="0"/>
        <a:ea typeface="ＭＳ Ｐゴシック" charset="0"/>
        <a:cs typeface="+mn-cs"/>
      </a:defRPr>
    </a:lvl2pPr>
    <a:lvl3pPr marL="914400" algn="l" rtl="0" fontAlgn="base">
      <a:spcBef>
        <a:spcPct val="30000"/>
      </a:spcBef>
      <a:spcAft>
        <a:spcPct val="0"/>
      </a:spcAft>
      <a:defRPr sz="1200" kern="1200">
        <a:solidFill>
          <a:schemeClr val="tx1"/>
        </a:solidFill>
        <a:latin typeface="Times New Roman" charset="0"/>
        <a:ea typeface="ＭＳ Ｐゴシック" charset="0"/>
        <a:cs typeface="+mn-cs"/>
      </a:defRPr>
    </a:lvl3pPr>
    <a:lvl4pPr marL="1371600" algn="l" rtl="0" fontAlgn="base">
      <a:spcBef>
        <a:spcPct val="30000"/>
      </a:spcBef>
      <a:spcAft>
        <a:spcPct val="0"/>
      </a:spcAft>
      <a:defRPr sz="1200" kern="1200">
        <a:solidFill>
          <a:schemeClr val="tx1"/>
        </a:solidFill>
        <a:latin typeface="Times New Roman" charset="0"/>
        <a:ea typeface="ＭＳ Ｐゴシック" charset="0"/>
        <a:cs typeface="+mn-cs"/>
      </a:defRPr>
    </a:lvl4pPr>
    <a:lvl5pPr marL="1828800" algn="l" rtl="0" fontAlgn="base">
      <a:spcBef>
        <a:spcPct val="30000"/>
      </a:spcBef>
      <a:spcAft>
        <a:spcPct val="0"/>
      </a:spcAft>
      <a:defRPr sz="1200" kern="1200">
        <a:solidFill>
          <a:schemeClr val="tx1"/>
        </a:solidFill>
        <a:latin typeface="Times New Roman" charset="0"/>
        <a:ea typeface="ＭＳ Ｐゴシック" charset="0"/>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4098" name="Group 2"/>
          <p:cNvGrpSpPr>
            <a:grpSpLocks/>
          </p:cNvGrpSpPr>
          <p:nvPr/>
        </p:nvGrpSpPr>
        <p:grpSpPr bwMode="auto">
          <a:xfrm>
            <a:off x="0" y="0"/>
            <a:ext cx="9144000" cy="6858000"/>
            <a:chOff x="0" y="0"/>
            <a:chExt cx="5760" cy="4320"/>
          </a:xfrm>
        </p:grpSpPr>
        <p:grpSp>
          <p:nvGrpSpPr>
            <p:cNvPr id="4099" name="Group 3"/>
            <p:cNvGrpSpPr>
              <a:grpSpLocks/>
            </p:cNvGrpSpPr>
            <p:nvPr/>
          </p:nvGrpSpPr>
          <p:grpSpPr bwMode="auto">
            <a:xfrm>
              <a:off x="0" y="0"/>
              <a:ext cx="5760" cy="4320"/>
              <a:chOff x="0" y="0"/>
              <a:chExt cx="5760" cy="4320"/>
            </a:xfrm>
          </p:grpSpPr>
          <p:sp>
            <p:nvSpPr>
              <p:cNvPr id="4100" name="Rectangle 4"/>
              <p:cNvSpPr>
                <a:spLocks noChangeArrowheads="1"/>
              </p:cNvSpPr>
              <p:nvPr/>
            </p:nvSpPr>
            <p:spPr bwMode="ltGray">
              <a:xfrm>
                <a:off x="2112" y="0"/>
                <a:ext cx="3648" cy="96"/>
              </a:xfrm>
              <a:prstGeom prst="rect">
                <a:avLst/>
              </a:prstGeom>
              <a:solidFill>
                <a:schemeClr val="folHlink"/>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grpSp>
            <p:nvGrpSpPr>
              <p:cNvPr id="4101" name="Group 5"/>
              <p:cNvGrpSpPr>
                <a:grpSpLocks/>
              </p:cNvGrpSpPr>
              <p:nvPr userDrawn="1"/>
            </p:nvGrpSpPr>
            <p:grpSpPr bwMode="auto">
              <a:xfrm>
                <a:off x="0" y="0"/>
                <a:ext cx="5760" cy="4320"/>
                <a:chOff x="0" y="0"/>
                <a:chExt cx="5760" cy="4320"/>
              </a:xfrm>
            </p:grpSpPr>
            <p:sp>
              <p:nvSpPr>
                <p:cNvPr id="4102" name="Line 6"/>
                <p:cNvSpPr>
                  <a:spLocks noChangeShapeType="1"/>
                </p:cNvSpPr>
                <p:nvPr/>
              </p:nvSpPr>
              <p:spPr bwMode="white">
                <a:xfrm>
                  <a:off x="0" y="192"/>
                  <a:ext cx="5760" cy="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03" name="Line 7"/>
                <p:cNvSpPr>
                  <a:spLocks noChangeShapeType="1"/>
                </p:cNvSpPr>
                <p:nvPr/>
              </p:nvSpPr>
              <p:spPr bwMode="white">
                <a:xfrm>
                  <a:off x="0" y="384"/>
                  <a:ext cx="5760" cy="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04" name="Line 8"/>
                <p:cNvSpPr>
                  <a:spLocks noChangeShapeType="1"/>
                </p:cNvSpPr>
                <p:nvPr/>
              </p:nvSpPr>
              <p:spPr bwMode="white">
                <a:xfrm>
                  <a:off x="0" y="576"/>
                  <a:ext cx="5760" cy="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05" name="Line 9"/>
                <p:cNvSpPr>
                  <a:spLocks noChangeShapeType="1"/>
                </p:cNvSpPr>
                <p:nvPr/>
              </p:nvSpPr>
              <p:spPr bwMode="white">
                <a:xfrm>
                  <a:off x="0" y="768"/>
                  <a:ext cx="5760" cy="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06" name="Line 10"/>
                <p:cNvSpPr>
                  <a:spLocks noChangeShapeType="1"/>
                </p:cNvSpPr>
                <p:nvPr/>
              </p:nvSpPr>
              <p:spPr bwMode="white">
                <a:xfrm>
                  <a:off x="0" y="960"/>
                  <a:ext cx="5760" cy="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07" name="Line 11"/>
                <p:cNvSpPr>
                  <a:spLocks noChangeShapeType="1"/>
                </p:cNvSpPr>
                <p:nvPr/>
              </p:nvSpPr>
              <p:spPr bwMode="white">
                <a:xfrm>
                  <a:off x="0" y="1152"/>
                  <a:ext cx="5760" cy="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08" name="Line 12"/>
                <p:cNvSpPr>
                  <a:spLocks noChangeShapeType="1"/>
                </p:cNvSpPr>
                <p:nvPr/>
              </p:nvSpPr>
              <p:spPr bwMode="white">
                <a:xfrm>
                  <a:off x="0" y="1344"/>
                  <a:ext cx="5760" cy="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09" name="Line 13"/>
                <p:cNvSpPr>
                  <a:spLocks noChangeShapeType="1"/>
                </p:cNvSpPr>
                <p:nvPr/>
              </p:nvSpPr>
              <p:spPr bwMode="white">
                <a:xfrm>
                  <a:off x="0" y="1536"/>
                  <a:ext cx="5760" cy="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10" name="Line 14"/>
                <p:cNvSpPr>
                  <a:spLocks noChangeShapeType="1"/>
                </p:cNvSpPr>
                <p:nvPr/>
              </p:nvSpPr>
              <p:spPr bwMode="white">
                <a:xfrm>
                  <a:off x="0" y="1728"/>
                  <a:ext cx="5760" cy="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11" name="Line 15"/>
                <p:cNvSpPr>
                  <a:spLocks noChangeShapeType="1"/>
                </p:cNvSpPr>
                <p:nvPr/>
              </p:nvSpPr>
              <p:spPr bwMode="white">
                <a:xfrm>
                  <a:off x="0" y="1920"/>
                  <a:ext cx="5760" cy="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12" name="Line 16"/>
                <p:cNvSpPr>
                  <a:spLocks noChangeShapeType="1"/>
                </p:cNvSpPr>
                <p:nvPr/>
              </p:nvSpPr>
              <p:spPr bwMode="white">
                <a:xfrm>
                  <a:off x="0" y="2112"/>
                  <a:ext cx="5760" cy="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13" name="Line 17"/>
                <p:cNvSpPr>
                  <a:spLocks noChangeShapeType="1"/>
                </p:cNvSpPr>
                <p:nvPr/>
              </p:nvSpPr>
              <p:spPr bwMode="white">
                <a:xfrm>
                  <a:off x="0" y="2304"/>
                  <a:ext cx="5760" cy="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14" name="Line 18"/>
                <p:cNvSpPr>
                  <a:spLocks noChangeShapeType="1"/>
                </p:cNvSpPr>
                <p:nvPr/>
              </p:nvSpPr>
              <p:spPr bwMode="white">
                <a:xfrm>
                  <a:off x="0" y="2496"/>
                  <a:ext cx="5760" cy="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15" name="Line 19"/>
                <p:cNvSpPr>
                  <a:spLocks noChangeShapeType="1"/>
                </p:cNvSpPr>
                <p:nvPr/>
              </p:nvSpPr>
              <p:spPr bwMode="white">
                <a:xfrm>
                  <a:off x="0" y="2688"/>
                  <a:ext cx="5760" cy="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16" name="Line 20"/>
                <p:cNvSpPr>
                  <a:spLocks noChangeShapeType="1"/>
                </p:cNvSpPr>
                <p:nvPr/>
              </p:nvSpPr>
              <p:spPr bwMode="white">
                <a:xfrm>
                  <a:off x="0" y="2880"/>
                  <a:ext cx="5760" cy="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17" name="Line 21"/>
                <p:cNvSpPr>
                  <a:spLocks noChangeShapeType="1"/>
                </p:cNvSpPr>
                <p:nvPr/>
              </p:nvSpPr>
              <p:spPr bwMode="white">
                <a:xfrm>
                  <a:off x="0" y="3072"/>
                  <a:ext cx="5760" cy="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18" name="Line 22"/>
                <p:cNvSpPr>
                  <a:spLocks noChangeShapeType="1"/>
                </p:cNvSpPr>
                <p:nvPr/>
              </p:nvSpPr>
              <p:spPr bwMode="white">
                <a:xfrm>
                  <a:off x="0" y="3264"/>
                  <a:ext cx="5760" cy="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19" name="Line 23"/>
                <p:cNvSpPr>
                  <a:spLocks noChangeShapeType="1"/>
                </p:cNvSpPr>
                <p:nvPr/>
              </p:nvSpPr>
              <p:spPr bwMode="white">
                <a:xfrm>
                  <a:off x="0" y="3456"/>
                  <a:ext cx="5760" cy="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20" name="Line 24"/>
                <p:cNvSpPr>
                  <a:spLocks noChangeShapeType="1"/>
                </p:cNvSpPr>
                <p:nvPr/>
              </p:nvSpPr>
              <p:spPr bwMode="white">
                <a:xfrm>
                  <a:off x="0" y="3648"/>
                  <a:ext cx="5760" cy="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21" name="Line 25"/>
                <p:cNvSpPr>
                  <a:spLocks noChangeShapeType="1"/>
                </p:cNvSpPr>
                <p:nvPr/>
              </p:nvSpPr>
              <p:spPr bwMode="white">
                <a:xfrm>
                  <a:off x="0" y="3840"/>
                  <a:ext cx="5760" cy="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22" name="Line 26"/>
                <p:cNvSpPr>
                  <a:spLocks noChangeShapeType="1"/>
                </p:cNvSpPr>
                <p:nvPr/>
              </p:nvSpPr>
              <p:spPr bwMode="white">
                <a:xfrm>
                  <a:off x="0" y="4032"/>
                  <a:ext cx="5760" cy="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23" name="Line 27"/>
                <p:cNvSpPr>
                  <a:spLocks noChangeShapeType="1"/>
                </p:cNvSpPr>
                <p:nvPr/>
              </p:nvSpPr>
              <p:spPr bwMode="white">
                <a:xfrm>
                  <a:off x="0" y="4224"/>
                  <a:ext cx="5760" cy="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24" name="Line 28"/>
                <p:cNvSpPr>
                  <a:spLocks noChangeShapeType="1"/>
                </p:cNvSpPr>
                <p:nvPr/>
              </p:nvSpPr>
              <p:spPr bwMode="white">
                <a:xfrm>
                  <a:off x="192" y="0"/>
                  <a:ext cx="0" cy="432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25" name="Line 29"/>
                <p:cNvSpPr>
                  <a:spLocks noChangeShapeType="1"/>
                </p:cNvSpPr>
                <p:nvPr/>
              </p:nvSpPr>
              <p:spPr bwMode="white">
                <a:xfrm>
                  <a:off x="384" y="0"/>
                  <a:ext cx="0" cy="432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26" name="Line 30"/>
                <p:cNvSpPr>
                  <a:spLocks noChangeShapeType="1"/>
                </p:cNvSpPr>
                <p:nvPr/>
              </p:nvSpPr>
              <p:spPr bwMode="white">
                <a:xfrm>
                  <a:off x="576" y="0"/>
                  <a:ext cx="0" cy="432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27" name="Line 31"/>
                <p:cNvSpPr>
                  <a:spLocks noChangeShapeType="1"/>
                </p:cNvSpPr>
                <p:nvPr/>
              </p:nvSpPr>
              <p:spPr bwMode="white">
                <a:xfrm>
                  <a:off x="768" y="0"/>
                  <a:ext cx="0" cy="432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28" name="Line 32"/>
                <p:cNvSpPr>
                  <a:spLocks noChangeShapeType="1"/>
                </p:cNvSpPr>
                <p:nvPr/>
              </p:nvSpPr>
              <p:spPr bwMode="white">
                <a:xfrm>
                  <a:off x="960" y="0"/>
                  <a:ext cx="0" cy="432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29" name="Line 33"/>
                <p:cNvSpPr>
                  <a:spLocks noChangeShapeType="1"/>
                </p:cNvSpPr>
                <p:nvPr/>
              </p:nvSpPr>
              <p:spPr bwMode="white">
                <a:xfrm>
                  <a:off x="1152" y="0"/>
                  <a:ext cx="0" cy="432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30" name="Line 34"/>
                <p:cNvSpPr>
                  <a:spLocks noChangeShapeType="1"/>
                </p:cNvSpPr>
                <p:nvPr/>
              </p:nvSpPr>
              <p:spPr bwMode="white">
                <a:xfrm>
                  <a:off x="1344" y="0"/>
                  <a:ext cx="0" cy="432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31" name="Line 35"/>
                <p:cNvSpPr>
                  <a:spLocks noChangeShapeType="1"/>
                </p:cNvSpPr>
                <p:nvPr/>
              </p:nvSpPr>
              <p:spPr bwMode="white">
                <a:xfrm>
                  <a:off x="1536" y="0"/>
                  <a:ext cx="0" cy="432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32" name="Line 36"/>
                <p:cNvSpPr>
                  <a:spLocks noChangeShapeType="1"/>
                </p:cNvSpPr>
                <p:nvPr/>
              </p:nvSpPr>
              <p:spPr bwMode="white">
                <a:xfrm>
                  <a:off x="1728" y="0"/>
                  <a:ext cx="0" cy="432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33" name="Line 37"/>
                <p:cNvSpPr>
                  <a:spLocks noChangeShapeType="1"/>
                </p:cNvSpPr>
                <p:nvPr/>
              </p:nvSpPr>
              <p:spPr bwMode="white">
                <a:xfrm>
                  <a:off x="1920" y="0"/>
                  <a:ext cx="0" cy="432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34" name="Line 38"/>
                <p:cNvSpPr>
                  <a:spLocks noChangeShapeType="1"/>
                </p:cNvSpPr>
                <p:nvPr/>
              </p:nvSpPr>
              <p:spPr bwMode="white">
                <a:xfrm>
                  <a:off x="2112" y="0"/>
                  <a:ext cx="0" cy="432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35" name="Line 39"/>
                <p:cNvSpPr>
                  <a:spLocks noChangeShapeType="1"/>
                </p:cNvSpPr>
                <p:nvPr/>
              </p:nvSpPr>
              <p:spPr bwMode="white">
                <a:xfrm>
                  <a:off x="2304" y="0"/>
                  <a:ext cx="0" cy="432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36" name="Line 40"/>
                <p:cNvSpPr>
                  <a:spLocks noChangeShapeType="1"/>
                </p:cNvSpPr>
                <p:nvPr/>
              </p:nvSpPr>
              <p:spPr bwMode="white">
                <a:xfrm>
                  <a:off x="2496" y="0"/>
                  <a:ext cx="0" cy="432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37" name="Line 41"/>
                <p:cNvSpPr>
                  <a:spLocks noChangeShapeType="1"/>
                </p:cNvSpPr>
                <p:nvPr/>
              </p:nvSpPr>
              <p:spPr bwMode="white">
                <a:xfrm>
                  <a:off x="2688" y="0"/>
                  <a:ext cx="0" cy="432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38" name="Line 42"/>
                <p:cNvSpPr>
                  <a:spLocks noChangeShapeType="1"/>
                </p:cNvSpPr>
                <p:nvPr/>
              </p:nvSpPr>
              <p:spPr bwMode="white">
                <a:xfrm>
                  <a:off x="2880" y="0"/>
                  <a:ext cx="0" cy="432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39" name="Line 43"/>
                <p:cNvSpPr>
                  <a:spLocks noChangeShapeType="1"/>
                </p:cNvSpPr>
                <p:nvPr/>
              </p:nvSpPr>
              <p:spPr bwMode="white">
                <a:xfrm>
                  <a:off x="3072" y="0"/>
                  <a:ext cx="0" cy="432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40" name="Line 44"/>
                <p:cNvSpPr>
                  <a:spLocks noChangeShapeType="1"/>
                </p:cNvSpPr>
                <p:nvPr/>
              </p:nvSpPr>
              <p:spPr bwMode="white">
                <a:xfrm>
                  <a:off x="3264" y="0"/>
                  <a:ext cx="0" cy="432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41" name="Line 45"/>
                <p:cNvSpPr>
                  <a:spLocks noChangeShapeType="1"/>
                </p:cNvSpPr>
                <p:nvPr/>
              </p:nvSpPr>
              <p:spPr bwMode="white">
                <a:xfrm>
                  <a:off x="3456" y="0"/>
                  <a:ext cx="0" cy="432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42" name="Line 46"/>
                <p:cNvSpPr>
                  <a:spLocks noChangeShapeType="1"/>
                </p:cNvSpPr>
                <p:nvPr/>
              </p:nvSpPr>
              <p:spPr bwMode="white">
                <a:xfrm>
                  <a:off x="3648" y="0"/>
                  <a:ext cx="0" cy="432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43" name="Line 47"/>
                <p:cNvSpPr>
                  <a:spLocks noChangeShapeType="1"/>
                </p:cNvSpPr>
                <p:nvPr/>
              </p:nvSpPr>
              <p:spPr bwMode="white">
                <a:xfrm>
                  <a:off x="3840" y="0"/>
                  <a:ext cx="0" cy="432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44" name="Line 48"/>
                <p:cNvSpPr>
                  <a:spLocks noChangeShapeType="1"/>
                </p:cNvSpPr>
                <p:nvPr/>
              </p:nvSpPr>
              <p:spPr bwMode="white">
                <a:xfrm>
                  <a:off x="4032" y="0"/>
                  <a:ext cx="0" cy="432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45" name="Line 49"/>
                <p:cNvSpPr>
                  <a:spLocks noChangeShapeType="1"/>
                </p:cNvSpPr>
                <p:nvPr/>
              </p:nvSpPr>
              <p:spPr bwMode="white">
                <a:xfrm>
                  <a:off x="4224" y="0"/>
                  <a:ext cx="0" cy="432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46" name="Line 50"/>
                <p:cNvSpPr>
                  <a:spLocks noChangeShapeType="1"/>
                </p:cNvSpPr>
                <p:nvPr/>
              </p:nvSpPr>
              <p:spPr bwMode="white">
                <a:xfrm>
                  <a:off x="4416" y="0"/>
                  <a:ext cx="0" cy="432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47" name="Line 51"/>
                <p:cNvSpPr>
                  <a:spLocks noChangeShapeType="1"/>
                </p:cNvSpPr>
                <p:nvPr/>
              </p:nvSpPr>
              <p:spPr bwMode="white">
                <a:xfrm>
                  <a:off x="4608" y="0"/>
                  <a:ext cx="0" cy="432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48" name="Line 52"/>
                <p:cNvSpPr>
                  <a:spLocks noChangeShapeType="1"/>
                </p:cNvSpPr>
                <p:nvPr/>
              </p:nvSpPr>
              <p:spPr bwMode="white">
                <a:xfrm>
                  <a:off x="4800" y="0"/>
                  <a:ext cx="0" cy="432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49" name="Line 53"/>
                <p:cNvSpPr>
                  <a:spLocks noChangeShapeType="1"/>
                </p:cNvSpPr>
                <p:nvPr/>
              </p:nvSpPr>
              <p:spPr bwMode="white">
                <a:xfrm>
                  <a:off x="4992" y="0"/>
                  <a:ext cx="0" cy="432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50" name="Line 54"/>
                <p:cNvSpPr>
                  <a:spLocks noChangeShapeType="1"/>
                </p:cNvSpPr>
                <p:nvPr/>
              </p:nvSpPr>
              <p:spPr bwMode="white">
                <a:xfrm>
                  <a:off x="5184" y="0"/>
                  <a:ext cx="0" cy="432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51" name="Line 55"/>
                <p:cNvSpPr>
                  <a:spLocks noChangeShapeType="1"/>
                </p:cNvSpPr>
                <p:nvPr/>
              </p:nvSpPr>
              <p:spPr bwMode="white">
                <a:xfrm>
                  <a:off x="5376" y="0"/>
                  <a:ext cx="0" cy="432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52" name="Line 56"/>
                <p:cNvSpPr>
                  <a:spLocks noChangeShapeType="1"/>
                </p:cNvSpPr>
                <p:nvPr/>
              </p:nvSpPr>
              <p:spPr bwMode="white">
                <a:xfrm>
                  <a:off x="5568" y="0"/>
                  <a:ext cx="0" cy="432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grpSp>
          <p:sp>
            <p:nvSpPr>
              <p:cNvPr id="4153" name="Line 57"/>
              <p:cNvSpPr>
                <a:spLocks noChangeShapeType="1"/>
              </p:cNvSpPr>
              <p:nvPr/>
            </p:nvSpPr>
            <p:spPr bwMode="ltGray">
              <a:xfrm>
                <a:off x="5568" y="0"/>
                <a:ext cx="0" cy="1488"/>
              </a:xfrm>
              <a:prstGeom prst="line">
                <a:avLst/>
              </a:prstGeom>
              <a:noFill/>
              <a:ln w="9525">
                <a:solidFill>
                  <a:schemeClr val="hlink"/>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grpSp>
        <p:grpSp>
          <p:nvGrpSpPr>
            <p:cNvPr id="4154" name="Group 58"/>
            <p:cNvGrpSpPr>
              <a:grpSpLocks/>
            </p:cNvGrpSpPr>
            <p:nvPr userDrawn="1"/>
          </p:nvGrpSpPr>
          <p:grpSpPr bwMode="auto">
            <a:xfrm>
              <a:off x="3" y="559"/>
              <a:ext cx="4192" cy="1796"/>
              <a:chOff x="3" y="559"/>
              <a:chExt cx="4192" cy="1796"/>
            </a:xfrm>
          </p:grpSpPr>
          <p:sp>
            <p:nvSpPr>
              <p:cNvPr id="4155" name="Line 59"/>
              <p:cNvSpPr>
                <a:spLocks noChangeShapeType="1"/>
              </p:cNvSpPr>
              <p:nvPr userDrawn="1"/>
            </p:nvSpPr>
            <p:spPr bwMode="ltGray">
              <a:xfrm>
                <a:off x="506" y="559"/>
                <a:ext cx="0" cy="1796"/>
              </a:xfrm>
              <a:prstGeom prst="line">
                <a:avLst/>
              </a:prstGeom>
              <a:noFill/>
              <a:ln w="9525">
                <a:solidFill>
                  <a:schemeClr val="hlink"/>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56" name="Line 60"/>
              <p:cNvSpPr>
                <a:spLocks noChangeShapeType="1"/>
              </p:cNvSpPr>
              <p:nvPr/>
            </p:nvSpPr>
            <p:spPr bwMode="ltGray">
              <a:xfrm flipH="1" flipV="1">
                <a:off x="3" y="1924"/>
                <a:ext cx="3211" cy="1"/>
              </a:xfrm>
              <a:prstGeom prst="line">
                <a:avLst/>
              </a:prstGeom>
              <a:noFill/>
              <a:ln w="9525">
                <a:solidFill>
                  <a:schemeClr val="hlink"/>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57" name="Line 61"/>
              <p:cNvSpPr>
                <a:spLocks noChangeShapeType="1"/>
              </p:cNvSpPr>
              <p:nvPr/>
            </p:nvSpPr>
            <p:spPr bwMode="ltGray">
              <a:xfrm flipH="1" flipV="1">
                <a:off x="384" y="938"/>
                <a:ext cx="3811" cy="1"/>
              </a:xfrm>
              <a:prstGeom prst="line">
                <a:avLst/>
              </a:prstGeom>
              <a:noFill/>
              <a:ln w="9525">
                <a:solidFill>
                  <a:schemeClr val="hlink"/>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58" name="Arc 62"/>
              <p:cNvSpPr>
                <a:spLocks/>
              </p:cNvSpPr>
              <p:nvPr/>
            </p:nvSpPr>
            <p:spPr bwMode="ltGray">
              <a:xfrm rot="16200000" flipH="1">
                <a:off x="426" y="860"/>
                <a:ext cx="156" cy="157"/>
              </a:xfrm>
              <a:custGeom>
                <a:avLst/>
                <a:gdLst>
                  <a:gd name="G0" fmla="+- 21595 0 0"/>
                  <a:gd name="G1" fmla="+- 21600 0 0"/>
                  <a:gd name="G2" fmla="+- 21600 0 0"/>
                  <a:gd name="T0" fmla="*/ 21114 w 43195"/>
                  <a:gd name="T1" fmla="*/ 5 h 43200"/>
                  <a:gd name="T2" fmla="*/ 0 w 43195"/>
                  <a:gd name="T3" fmla="*/ 22056 h 43200"/>
                  <a:gd name="T4" fmla="*/ 21595 w 43195"/>
                  <a:gd name="T5" fmla="*/ 21600 h 43200"/>
                </a:gdLst>
                <a:ahLst/>
                <a:cxnLst>
                  <a:cxn ang="0">
                    <a:pos x="T0" y="T1"/>
                  </a:cxn>
                  <a:cxn ang="0">
                    <a:pos x="T2" y="T3"/>
                  </a:cxn>
                  <a:cxn ang="0">
                    <a:pos x="T4" y="T5"/>
                  </a:cxn>
                </a:cxnLst>
                <a:rect l="0" t="0" r="r" b="b"/>
                <a:pathLst>
                  <a:path w="43195" h="43200" fill="none" extrusionOk="0">
                    <a:moveTo>
                      <a:pt x="21114" y="5"/>
                    </a:moveTo>
                    <a:cubicBezTo>
                      <a:pt x="21274" y="1"/>
                      <a:pt x="21434" y="-1"/>
                      <a:pt x="21595" y="-1"/>
                    </a:cubicBezTo>
                    <a:cubicBezTo>
                      <a:pt x="33524" y="0"/>
                      <a:pt x="43195" y="9670"/>
                      <a:pt x="43195" y="21600"/>
                    </a:cubicBezTo>
                    <a:cubicBezTo>
                      <a:pt x="43195" y="33529"/>
                      <a:pt x="33524" y="43200"/>
                      <a:pt x="21595" y="43200"/>
                    </a:cubicBezTo>
                    <a:cubicBezTo>
                      <a:pt x="9843" y="43199"/>
                      <a:pt x="247" y="33805"/>
                      <a:pt x="-1" y="22056"/>
                    </a:cubicBezTo>
                  </a:path>
                  <a:path w="43195" h="43200" stroke="0" extrusionOk="0">
                    <a:moveTo>
                      <a:pt x="21114" y="5"/>
                    </a:moveTo>
                    <a:cubicBezTo>
                      <a:pt x="21274" y="1"/>
                      <a:pt x="21434" y="-1"/>
                      <a:pt x="21595" y="-1"/>
                    </a:cubicBezTo>
                    <a:cubicBezTo>
                      <a:pt x="33524" y="0"/>
                      <a:pt x="43195" y="9670"/>
                      <a:pt x="43195" y="21600"/>
                    </a:cubicBezTo>
                    <a:cubicBezTo>
                      <a:pt x="43195" y="33529"/>
                      <a:pt x="33524" y="43200"/>
                      <a:pt x="21595" y="43200"/>
                    </a:cubicBezTo>
                    <a:cubicBezTo>
                      <a:pt x="9843" y="43199"/>
                      <a:pt x="247" y="33805"/>
                      <a:pt x="-1" y="22056"/>
                    </a:cubicBezTo>
                    <a:lnTo>
                      <a:pt x="21595" y="21600"/>
                    </a:lnTo>
                    <a:close/>
                  </a:path>
                </a:pathLst>
              </a:custGeom>
              <a:noFill/>
              <a:ln w="9525">
                <a:solidFill>
                  <a:schemeClr val="hlink"/>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grpSp>
        <p:grpSp>
          <p:nvGrpSpPr>
            <p:cNvPr id="4159" name="Group 63"/>
            <p:cNvGrpSpPr>
              <a:grpSpLocks/>
            </p:cNvGrpSpPr>
            <p:nvPr userDrawn="1"/>
          </p:nvGrpSpPr>
          <p:grpSpPr bwMode="auto">
            <a:xfrm>
              <a:off x="1480" y="1952"/>
              <a:ext cx="3808" cy="1812"/>
              <a:chOff x="1480" y="1952"/>
              <a:chExt cx="3808" cy="1812"/>
            </a:xfrm>
          </p:grpSpPr>
          <p:sp>
            <p:nvSpPr>
              <p:cNvPr id="4160" name="Line 64"/>
              <p:cNvSpPr>
                <a:spLocks noChangeShapeType="1"/>
              </p:cNvSpPr>
              <p:nvPr/>
            </p:nvSpPr>
            <p:spPr bwMode="ltGray">
              <a:xfrm flipV="1">
                <a:off x="1480" y="3442"/>
                <a:ext cx="3808" cy="0"/>
              </a:xfrm>
              <a:prstGeom prst="line">
                <a:avLst/>
              </a:prstGeom>
              <a:noFill/>
              <a:ln w="9525">
                <a:solidFill>
                  <a:schemeClr val="hlink"/>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61" name="Line 65"/>
              <p:cNvSpPr>
                <a:spLocks noChangeShapeType="1"/>
              </p:cNvSpPr>
              <p:nvPr/>
            </p:nvSpPr>
            <p:spPr bwMode="ltGray">
              <a:xfrm flipH="1">
                <a:off x="5172" y="1952"/>
                <a:ext cx="0" cy="1812"/>
              </a:xfrm>
              <a:prstGeom prst="line">
                <a:avLst/>
              </a:prstGeom>
              <a:noFill/>
              <a:ln w="9525">
                <a:solidFill>
                  <a:schemeClr val="hlink"/>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62" name="Arc 66"/>
              <p:cNvSpPr>
                <a:spLocks/>
              </p:cNvSpPr>
              <p:nvPr/>
            </p:nvSpPr>
            <p:spPr bwMode="ltGray">
              <a:xfrm rot="5400000">
                <a:off x="5097" y="3346"/>
                <a:ext cx="156" cy="157"/>
              </a:xfrm>
              <a:custGeom>
                <a:avLst/>
                <a:gdLst>
                  <a:gd name="G0" fmla="+- 21595 0 0"/>
                  <a:gd name="G1" fmla="+- 21600 0 0"/>
                  <a:gd name="G2" fmla="+- 21600 0 0"/>
                  <a:gd name="T0" fmla="*/ 21114 w 43195"/>
                  <a:gd name="T1" fmla="*/ 5 h 43200"/>
                  <a:gd name="T2" fmla="*/ 0 w 43195"/>
                  <a:gd name="T3" fmla="*/ 22056 h 43200"/>
                  <a:gd name="T4" fmla="*/ 21595 w 43195"/>
                  <a:gd name="T5" fmla="*/ 21600 h 43200"/>
                </a:gdLst>
                <a:ahLst/>
                <a:cxnLst>
                  <a:cxn ang="0">
                    <a:pos x="T0" y="T1"/>
                  </a:cxn>
                  <a:cxn ang="0">
                    <a:pos x="T2" y="T3"/>
                  </a:cxn>
                  <a:cxn ang="0">
                    <a:pos x="T4" y="T5"/>
                  </a:cxn>
                </a:cxnLst>
                <a:rect l="0" t="0" r="r" b="b"/>
                <a:pathLst>
                  <a:path w="43195" h="43200" fill="none" extrusionOk="0">
                    <a:moveTo>
                      <a:pt x="21114" y="5"/>
                    </a:moveTo>
                    <a:cubicBezTo>
                      <a:pt x="21274" y="1"/>
                      <a:pt x="21434" y="-1"/>
                      <a:pt x="21595" y="-1"/>
                    </a:cubicBezTo>
                    <a:cubicBezTo>
                      <a:pt x="33524" y="0"/>
                      <a:pt x="43195" y="9670"/>
                      <a:pt x="43195" y="21600"/>
                    </a:cubicBezTo>
                    <a:cubicBezTo>
                      <a:pt x="43195" y="33529"/>
                      <a:pt x="33524" y="43200"/>
                      <a:pt x="21595" y="43200"/>
                    </a:cubicBezTo>
                    <a:cubicBezTo>
                      <a:pt x="9843" y="43199"/>
                      <a:pt x="247" y="33805"/>
                      <a:pt x="-1" y="22056"/>
                    </a:cubicBezTo>
                  </a:path>
                  <a:path w="43195" h="43200" stroke="0" extrusionOk="0">
                    <a:moveTo>
                      <a:pt x="21114" y="5"/>
                    </a:moveTo>
                    <a:cubicBezTo>
                      <a:pt x="21274" y="1"/>
                      <a:pt x="21434" y="-1"/>
                      <a:pt x="21595" y="-1"/>
                    </a:cubicBezTo>
                    <a:cubicBezTo>
                      <a:pt x="33524" y="0"/>
                      <a:pt x="43195" y="9670"/>
                      <a:pt x="43195" y="21600"/>
                    </a:cubicBezTo>
                    <a:cubicBezTo>
                      <a:pt x="43195" y="33529"/>
                      <a:pt x="33524" y="43200"/>
                      <a:pt x="21595" y="43200"/>
                    </a:cubicBezTo>
                    <a:cubicBezTo>
                      <a:pt x="9843" y="43199"/>
                      <a:pt x="247" y="33805"/>
                      <a:pt x="-1" y="22056"/>
                    </a:cubicBezTo>
                    <a:lnTo>
                      <a:pt x="21595" y="21600"/>
                    </a:lnTo>
                    <a:close/>
                  </a:path>
                </a:pathLst>
              </a:custGeom>
              <a:noFill/>
              <a:ln w="9525">
                <a:solidFill>
                  <a:schemeClr val="hlink"/>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grpSp>
      </p:grpSp>
      <p:sp>
        <p:nvSpPr>
          <p:cNvPr id="4163" name="Rectangle 67"/>
          <p:cNvSpPr>
            <a:spLocks noGrp="1" noChangeArrowheads="1"/>
          </p:cNvSpPr>
          <p:nvPr>
            <p:ph type="ctrTitle"/>
          </p:nvPr>
        </p:nvSpPr>
        <p:spPr>
          <a:xfrm>
            <a:off x="990600" y="1752600"/>
            <a:ext cx="7772400" cy="1143000"/>
          </a:xfrm>
        </p:spPr>
        <p:txBody>
          <a:bodyPr/>
          <a:lstStyle>
            <a:lvl1pPr>
              <a:defRPr/>
            </a:lvl1pPr>
          </a:lstStyle>
          <a:p>
            <a:pPr lvl="0"/>
            <a:r>
              <a:rPr lang="en-US" noProof="0"/>
              <a:t>Click to edit Master title style</a:t>
            </a:r>
          </a:p>
        </p:txBody>
      </p:sp>
      <p:sp>
        <p:nvSpPr>
          <p:cNvPr id="4164" name="Rectangle 68" descr="Rectangle: Click to edit Master text styles&#10;Second level&#10;Third level&#10;Fourth level&#10;Fifth level"/>
          <p:cNvSpPr>
            <a:spLocks noGrp="1" noChangeArrowheads="1"/>
          </p:cNvSpPr>
          <p:nvPr>
            <p:ph type="subTitle" idx="1"/>
          </p:nvPr>
        </p:nvSpPr>
        <p:spPr>
          <a:xfrm>
            <a:off x="990600" y="3309938"/>
            <a:ext cx="6400800" cy="1752600"/>
          </a:xfrm>
        </p:spPr>
        <p:txBody>
          <a:bodyPr/>
          <a:lstStyle>
            <a:lvl1pPr marL="0" indent="0">
              <a:buFont typeface="Wingdings" charset="0"/>
              <a:buNone/>
              <a:defRPr/>
            </a:lvl1pPr>
          </a:lstStyle>
          <a:p>
            <a:pPr lvl="0"/>
            <a:r>
              <a:rPr lang="en-US" noProof="0"/>
              <a:t>Click to edit Master subtitle style</a:t>
            </a:r>
          </a:p>
        </p:txBody>
      </p:sp>
      <p:sp>
        <p:nvSpPr>
          <p:cNvPr id="4165" name="Rectangle 69"/>
          <p:cNvSpPr>
            <a:spLocks noGrp="1" noChangeArrowheads="1"/>
          </p:cNvSpPr>
          <p:nvPr>
            <p:ph type="dt" sz="quarter" idx="2"/>
          </p:nvPr>
        </p:nvSpPr>
        <p:spPr bwMode="auto">
          <a:xfrm>
            <a:off x="685800" y="6248400"/>
            <a:ext cx="1905000" cy="457200"/>
          </a:xfrm>
          <a:prstGeom prst="rect">
            <a:avLst/>
          </a:prstGeom>
          <a:noFill/>
          <a:extLst>
            <a:ext uri="{FAA26D3D-D897-4be2-8F04-BA451C77F1D7}">
              <ma14:placeholderFlag xmlns:ma14="http://schemas.microsoft.com/office/mac/drawingml/2011/main" xmlns=""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anchor="b" anchorCtr="0" compatLnSpc="1">
            <a:prstTxWarp prst="textNoShape">
              <a:avLst/>
            </a:prstTxWarp>
          </a:bodyPr>
          <a:lstStyle>
            <a:lvl1pPr>
              <a:defRPr sz="1400"/>
            </a:lvl1pPr>
          </a:lstStyle>
          <a:p>
            <a:endParaRPr lang="en-US"/>
          </a:p>
        </p:txBody>
      </p:sp>
      <p:sp>
        <p:nvSpPr>
          <p:cNvPr id="4166" name="Rectangle 70"/>
          <p:cNvSpPr>
            <a:spLocks noGrp="1" noChangeArrowheads="1"/>
          </p:cNvSpPr>
          <p:nvPr>
            <p:ph type="ftr" sz="quarter" idx="3"/>
          </p:nvPr>
        </p:nvSpPr>
        <p:spPr/>
        <p:txBody>
          <a:bodyPr/>
          <a:lstStyle>
            <a:lvl1pPr>
              <a:defRPr/>
            </a:lvl1pPr>
          </a:lstStyle>
          <a:p>
            <a:endParaRPr lang="en-US"/>
          </a:p>
        </p:txBody>
      </p:sp>
      <p:sp>
        <p:nvSpPr>
          <p:cNvPr id="4167" name="Rectangle 71"/>
          <p:cNvSpPr>
            <a:spLocks noGrp="1" noChangeArrowheads="1"/>
          </p:cNvSpPr>
          <p:nvPr>
            <p:ph type="sldNum" sz="quarter" idx="4"/>
          </p:nvPr>
        </p:nvSpPr>
        <p:spPr/>
        <p:txBody>
          <a:bodyPr/>
          <a:lstStyle>
            <a:lvl1pPr>
              <a:defRPr/>
            </a:lvl1pPr>
          </a:lstStyle>
          <a:p>
            <a:fld id="{FA8C209F-7166-E34F-A1BC-AB28342B3723}" type="slidenum">
              <a:rPr lang="en-US"/>
              <a:pPr/>
              <a:t>‹#›</a:t>
            </a:fld>
            <a:endParaRPr lang="en-US"/>
          </a:p>
        </p:txBody>
      </p:sp>
    </p:spTree>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p:cNvSpPr>
            <a:spLocks noGrp="1"/>
          </p:cNvSpPr>
          <p:nvPr>
            <p:ph type="ftr" sz="quarter" idx="10"/>
          </p:nvPr>
        </p:nvSpPr>
        <p:spPr/>
        <p:txBody>
          <a:bodyPr/>
          <a:lstStyle>
            <a:lvl1pPr>
              <a:defRPr/>
            </a:lvl1pPr>
          </a:lstStyle>
          <a:p>
            <a:endParaRPr lang="en-US"/>
          </a:p>
        </p:txBody>
      </p:sp>
      <p:sp>
        <p:nvSpPr>
          <p:cNvPr id="5" name="Slide Number Placeholder 4"/>
          <p:cNvSpPr>
            <a:spLocks noGrp="1"/>
          </p:cNvSpPr>
          <p:nvPr>
            <p:ph type="sldNum" sz="quarter" idx="11"/>
          </p:nvPr>
        </p:nvSpPr>
        <p:spPr/>
        <p:txBody>
          <a:bodyPr/>
          <a:lstStyle>
            <a:lvl1pPr>
              <a:defRPr/>
            </a:lvl1pPr>
          </a:lstStyle>
          <a:p>
            <a:fld id="{86D3DF39-4E19-DB49-9351-519741FABE03}" type="slidenum">
              <a:rPr lang="en-US"/>
              <a:pPr/>
              <a:t>‹#›</a:t>
            </a:fld>
            <a:endParaRPr lang="en-US"/>
          </a:p>
        </p:txBody>
      </p:sp>
    </p:spTree>
    <p:extLst>
      <p:ext uri="{BB962C8B-B14F-4D97-AF65-F5344CB8AC3E}">
        <p14:creationId xmlns:p14="http://schemas.microsoft.com/office/powerpoint/2010/main" val="2048320486"/>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10350" y="304800"/>
            <a:ext cx="2000250" cy="5715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304800"/>
            <a:ext cx="5848350" cy="5715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p:cNvSpPr>
            <a:spLocks noGrp="1"/>
          </p:cNvSpPr>
          <p:nvPr>
            <p:ph type="ftr" sz="quarter" idx="10"/>
          </p:nvPr>
        </p:nvSpPr>
        <p:spPr/>
        <p:txBody>
          <a:bodyPr/>
          <a:lstStyle>
            <a:lvl1pPr>
              <a:defRPr/>
            </a:lvl1pPr>
          </a:lstStyle>
          <a:p>
            <a:endParaRPr lang="en-US"/>
          </a:p>
        </p:txBody>
      </p:sp>
      <p:sp>
        <p:nvSpPr>
          <p:cNvPr id="5" name="Slide Number Placeholder 4"/>
          <p:cNvSpPr>
            <a:spLocks noGrp="1"/>
          </p:cNvSpPr>
          <p:nvPr>
            <p:ph type="sldNum" sz="quarter" idx="11"/>
          </p:nvPr>
        </p:nvSpPr>
        <p:spPr/>
        <p:txBody>
          <a:bodyPr/>
          <a:lstStyle>
            <a:lvl1pPr>
              <a:defRPr/>
            </a:lvl1pPr>
          </a:lstStyle>
          <a:p>
            <a:fld id="{4C5FFAD7-08FE-4148-BD9F-729E5388AE2E}" type="slidenum">
              <a:rPr lang="en-US"/>
              <a:pPr/>
              <a:t>‹#›</a:t>
            </a:fld>
            <a:endParaRPr lang="en-US"/>
          </a:p>
        </p:txBody>
      </p:sp>
    </p:spTree>
    <p:extLst>
      <p:ext uri="{BB962C8B-B14F-4D97-AF65-F5344CB8AC3E}">
        <p14:creationId xmlns:p14="http://schemas.microsoft.com/office/powerpoint/2010/main" val="1551414359"/>
      </p:ext>
    </p:extLst>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304800"/>
            <a:ext cx="7772400" cy="1143000"/>
          </a:xfrm>
        </p:spPr>
        <p:txBody>
          <a:bodyPr/>
          <a:lstStyle/>
          <a:p>
            <a:r>
              <a:rPr lang="en-US"/>
              <a:t>Click to edit Master title style</a:t>
            </a:r>
          </a:p>
        </p:txBody>
      </p:sp>
      <p:sp>
        <p:nvSpPr>
          <p:cNvPr id="3" name="Text Placeholder 2"/>
          <p:cNvSpPr>
            <a:spLocks noGrp="1"/>
          </p:cNvSpPr>
          <p:nvPr>
            <p:ph type="body" sz="half" idx="1"/>
          </p:nvPr>
        </p:nvSpPr>
        <p:spPr>
          <a:xfrm>
            <a:off x="838200" y="1905000"/>
            <a:ext cx="3810000"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800600" y="1905000"/>
            <a:ext cx="3810000"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0"/>
          </p:nvPr>
        </p:nvSpPr>
        <p:spPr>
          <a:xfrm>
            <a:off x="3124200" y="6248400"/>
            <a:ext cx="2895600" cy="457200"/>
          </a:xfrm>
        </p:spPr>
        <p:txBody>
          <a:bodyPr/>
          <a:lstStyle>
            <a:lvl1pPr>
              <a:defRPr/>
            </a:lvl1pPr>
          </a:lstStyle>
          <a:p>
            <a:endParaRPr lang="en-US"/>
          </a:p>
        </p:txBody>
      </p:sp>
      <p:sp>
        <p:nvSpPr>
          <p:cNvPr id="6" name="Slide Number Placeholder 5"/>
          <p:cNvSpPr>
            <a:spLocks noGrp="1"/>
          </p:cNvSpPr>
          <p:nvPr>
            <p:ph type="sldNum" sz="quarter" idx="11"/>
          </p:nvPr>
        </p:nvSpPr>
        <p:spPr>
          <a:xfrm>
            <a:off x="6553200" y="6248400"/>
            <a:ext cx="1905000" cy="457200"/>
          </a:xfrm>
        </p:spPr>
        <p:txBody>
          <a:bodyPr/>
          <a:lstStyle>
            <a:lvl1pPr>
              <a:defRPr/>
            </a:lvl1pPr>
          </a:lstStyle>
          <a:p>
            <a:fld id="{A712042D-C6E9-5B48-9A05-E734D97FDC12}" type="slidenum">
              <a:rPr lang="en-US"/>
              <a:pPr/>
              <a:t>‹#›</a:t>
            </a:fld>
            <a:endParaRPr lang="en-US"/>
          </a:p>
        </p:txBody>
      </p:sp>
    </p:spTree>
    <p:extLst>
      <p:ext uri="{BB962C8B-B14F-4D97-AF65-F5344CB8AC3E}">
        <p14:creationId xmlns:p14="http://schemas.microsoft.com/office/powerpoint/2010/main" val="1604549226"/>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p:cNvSpPr>
            <a:spLocks noGrp="1"/>
          </p:cNvSpPr>
          <p:nvPr>
            <p:ph type="ftr" sz="quarter" idx="10"/>
          </p:nvPr>
        </p:nvSpPr>
        <p:spPr/>
        <p:txBody>
          <a:bodyPr/>
          <a:lstStyle>
            <a:lvl1pPr>
              <a:defRPr/>
            </a:lvl1pPr>
          </a:lstStyle>
          <a:p>
            <a:endParaRPr lang="en-US"/>
          </a:p>
        </p:txBody>
      </p:sp>
      <p:sp>
        <p:nvSpPr>
          <p:cNvPr id="5" name="Slide Number Placeholder 4"/>
          <p:cNvSpPr>
            <a:spLocks noGrp="1"/>
          </p:cNvSpPr>
          <p:nvPr>
            <p:ph type="sldNum" sz="quarter" idx="11"/>
          </p:nvPr>
        </p:nvSpPr>
        <p:spPr/>
        <p:txBody>
          <a:bodyPr/>
          <a:lstStyle>
            <a:lvl1pPr>
              <a:defRPr/>
            </a:lvl1pPr>
          </a:lstStyle>
          <a:p>
            <a:fld id="{DE021ABC-0C72-4647-B7CD-2E43A0FC7F7C}" type="slidenum">
              <a:rPr lang="en-US"/>
              <a:pPr/>
              <a:t>‹#›</a:t>
            </a:fld>
            <a:endParaRPr lang="en-US"/>
          </a:p>
        </p:txBody>
      </p:sp>
    </p:spTree>
    <p:extLst>
      <p:ext uri="{BB962C8B-B14F-4D97-AF65-F5344CB8AC3E}">
        <p14:creationId xmlns:p14="http://schemas.microsoft.com/office/powerpoint/2010/main" val="1283944447"/>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Footer Placeholder 3"/>
          <p:cNvSpPr>
            <a:spLocks noGrp="1"/>
          </p:cNvSpPr>
          <p:nvPr>
            <p:ph type="ftr" sz="quarter" idx="10"/>
          </p:nvPr>
        </p:nvSpPr>
        <p:spPr/>
        <p:txBody>
          <a:bodyPr/>
          <a:lstStyle>
            <a:lvl1pPr>
              <a:defRPr/>
            </a:lvl1pPr>
          </a:lstStyle>
          <a:p>
            <a:endParaRPr lang="en-US"/>
          </a:p>
        </p:txBody>
      </p:sp>
      <p:sp>
        <p:nvSpPr>
          <p:cNvPr id="5" name="Slide Number Placeholder 4"/>
          <p:cNvSpPr>
            <a:spLocks noGrp="1"/>
          </p:cNvSpPr>
          <p:nvPr>
            <p:ph type="sldNum" sz="quarter" idx="11"/>
          </p:nvPr>
        </p:nvSpPr>
        <p:spPr/>
        <p:txBody>
          <a:bodyPr/>
          <a:lstStyle>
            <a:lvl1pPr>
              <a:defRPr/>
            </a:lvl1pPr>
          </a:lstStyle>
          <a:p>
            <a:fld id="{882D7B37-6BF3-014D-A9A6-D9F1B4374233}" type="slidenum">
              <a:rPr lang="en-US"/>
              <a:pPr/>
              <a:t>‹#›</a:t>
            </a:fld>
            <a:endParaRPr lang="en-US"/>
          </a:p>
        </p:txBody>
      </p:sp>
    </p:spTree>
    <p:extLst>
      <p:ext uri="{BB962C8B-B14F-4D97-AF65-F5344CB8AC3E}">
        <p14:creationId xmlns:p14="http://schemas.microsoft.com/office/powerpoint/2010/main" val="2902823224"/>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9050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800600" y="19050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0"/>
          </p:nvPr>
        </p:nvSpPr>
        <p:spPr/>
        <p:txBody>
          <a:bodyPr/>
          <a:lstStyle>
            <a:lvl1pPr>
              <a:defRPr/>
            </a:lvl1pPr>
          </a:lstStyle>
          <a:p>
            <a:endParaRPr lang="en-US"/>
          </a:p>
        </p:txBody>
      </p:sp>
      <p:sp>
        <p:nvSpPr>
          <p:cNvPr id="6" name="Slide Number Placeholder 5"/>
          <p:cNvSpPr>
            <a:spLocks noGrp="1"/>
          </p:cNvSpPr>
          <p:nvPr>
            <p:ph type="sldNum" sz="quarter" idx="11"/>
          </p:nvPr>
        </p:nvSpPr>
        <p:spPr/>
        <p:txBody>
          <a:bodyPr/>
          <a:lstStyle>
            <a:lvl1pPr>
              <a:defRPr/>
            </a:lvl1pPr>
          </a:lstStyle>
          <a:p>
            <a:fld id="{9C52F7A5-1AD9-1A44-9287-A2BC5F972091}" type="slidenum">
              <a:rPr lang="en-US"/>
              <a:pPr/>
              <a:t>‹#›</a:t>
            </a:fld>
            <a:endParaRPr lang="en-US"/>
          </a:p>
        </p:txBody>
      </p:sp>
    </p:spTree>
    <p:extLst>
      <p:ext uri="{BB962C8B-B14F-4D97-AF65-F5344CB8AC3E}">
        <p14:creationId xmlns:p14="http://schemas.microsoft.com/office/powerpoint/2010/main" val="1850479339"/>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Footer Placeholder 6"/>
          <p:cNvSpPr>
            <a:spLocks noGrp="1"/>
          </p:cNvSpPr>
          <p:nvPr>
            <p:ph type="ftr" sz="quarter" idx="10"/>
          </p:nvPr>
        </p:nvSpPr>
        <p:spPr/>
        <p:txBody>
          <a:bodyPr/>
          <a:lstStyle>
            <a:lvl1pPr>
              <a:defRPr/>
            </a:lvl1pPr>
          </a:lstStyle>
          <a:p>
            <a:endParaRPr lang="en-US"/>
          </a:p>
        </p:txBody>
      </p:sp>
      <p:sp>
        <p:nvSpPr>
          <p:cNvPr id="8" name="Slide Number Placeholder 7"/>
          <p:cNvSpPr>
            <a:spLocks noGrp="1"/>
          </p:cNvSpPr>
          <p:nvPr>
            <p:ph type="sldNum" sz="quarter" idx="11"/>
          </p:nvPr>
        </p:nvSpPr>
        <p:spPr/>
        <p:txBody>
          <a:bodyPr/>
          <a:lstStyle>
            <a:lvl1pPr>
              <a:defRPr/>
            </a:lvl1pPr>
          </a:lstStyle>
          <a:p>
            <a:fld id="{57B45CD7-3C66-B54C-BF5B-2587BF19A16B}" type="slidenum">
              <a:rPr lang="en-US"/>
              <a:pPr/>
              <a:t>‹#›</a:t>
            </a:fld>
            <a:endParaRPr lang="en-US"/>
          </a:p>
        </p:txBody>
      </p:sp>
    </p:spTree>
    <p:extLst>
      <p:ext uri="{BB962C8B-B14F-4D97-AF65-F5344CB8AC3E}">
        <p14:creationId xmlns:p14="http://schemas.microsoft.com/office/powerpoint/2010/main" val="1844400798"/>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Footer Placeholder 2"/>
          <p:cNvSpPr>
            <a:spLocks noGrp="1"/>
          </p:cNvSpPr>
          <p:nvPr>
            <p:ph type="ftr" sz="quarter" idx="10"/>
          </p:nvPr>
        </p:nvSpPr>
        <p:spPr/>
        <p:txBody>
          <a:bodyPr/>
          <a:lstStyle>
            <a:lvl1pPr>
              <a:defRPr/>
            </a:lvl1pPr>
          </a:lstStyle>
          <a:p>
            <a:endParaRPr lang="en-US"/>
          </a:p>
        </p:txBody>
      </p:sp>
      <p:sp>
        <p:nvSpPr>
          <p:cNvPr id="4" name="Slide Number Placeholder 3"/>
          <p:cNvSpPr>
            <a:spLocks noGrp="1"/>
          </p:cNvSpPr>
          <p:nvPr>
            <p:ph type="sldNum" sz="quarter" idx="11"/>
          </p:nvPr>
        </p:nvSpPr>
        <p:spPr/>
        <p:txBody>
          <a:bodyPr/>
          <a:lstStyle>
            <a:lvl1pPr>
              <a:defRPr/>
            </a:lvl1pPr>
          </a:lstStyle>
          <a:p>
            <a:fld id="{20110C58-2919-5746-82B4-B96742ED527D}" type="slidenum">
              <a:rPr lang="en-US"/>
              <a:pPr/>
              <a:t>‹#›</a:t>
            </a:fld>
            <a:endParaRPr lang="en-US"/>
          </a:p>
        </p:txBody>
      </p:sp>
    </p:spTree>
    <p:extLst>
      <p:ext uri="{BB962C8B-B14F-4D97-AF65-F5344CB8AC3E}">
        <p14:creationId xmlns:p14="http://schemas.microsoft.com/office/powerpoint/2010/main" val="35079271"/>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p:txBody>
          <a:bodyPr/>
          <a:lstStyle>
            <a:lvl1pPr>
              <a:defRPr/>
            </a:lvl1pPr>
          </a:lstStyle>
          <a:p>
            <a:endParaRPr lang="en-US"/>
          </a:p>
        </p:txBody>
      </p:sp>
      <p:sp>
        <p:nvSpPr>
          <p:cNvPr id="3" name="Slide Number Placeholder 2"/>
          <p:cNvSpPr>
            <a:spLocks noGrp="1"/>
          </p:cNvSpPr>
          <p:nvPr>
            <p:ph type="sldNum" sz="quarter" idx="11"/>
          </p:nvPr>
        </p:nvSpPr>
        <p:spPr/>
        <p:txBody>
          <a:bodyPr/>
          <a:lstStyle>
            <a:lvl1pPr>
              <a:defRPr/>
            </a:lvl1pPr>
          </a:lstStyle>
          <a:p>
            <a:fld id="{F50CBAFE-7AB5-0943-AE13-9DA9AA4EA878}" type="slidenum">
              <a:rPr lang="en-US"/>
              <a:pPr/>
              <a:t>‹#›</a:t>
            </a:fld>
            <a:endParaRPr lang="en-US"/>
          </a:p>
        </p:txBody>
      </p:sp>
    </p:spTree>
    <p:extLst>
      <p:ext uri="{BB962C8B-B14F-4D97-AF65-F5344CB8AC3E}">
        <p14:creationId xmlns:p14="http://schemas.microsoft.com/office/powerpoint/2010/main" val="3586494655"/>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Footer Placeholder 4"/>
          <p:cNvSpPr>
            <a:spLocks noGrp="1"/>
          </p:cNvSpPr>
          <p:nvPr>
            <p:ph type="ftr" sz="quarter" idx="10"/>
          </p:nvPr>
        </p:nvSpPr>
        <p:spPr/>
        <p:txBody>
          <a:bodyPr/>
          <a:lstStyle>
            <a:lvl1pPr>
              <a:defRPr/>
            </a:lvl1pPr>
          </a:lstStyle>
          <a:p>
            <a:endParaRPr lang="en-US"/>
          </a:p>
        </p:txBody>
      </p:sp>
      <p:sp>
        <p:nvSpPr>
          <p:cNvPr id="6" name="Slide Number Placeholder 5"/>
          <p:cNvSpPr>
            <a:spLocks noGrp="1"/>
          </p:cNvSpPr>
          <p:nvPr>
            <p:ph type="sldNum" sz="quarter" idx="11"/>
          </p:nvPr>
        </p:nvSpPr>
        <p:spPr/>
        <p:txBody>
          <a:bodyPr/>
          <a:lstStyle>
            <a:lvl1pPr>
              <a:defRPr/>
            </a:lvl1pPr>
          </a:lstStyle>
          <a:p>
            <a:fld id="{376CAE68-8F5D-A64E-BE91-E907C9949580}" type="slidenum">
              <a:rPr lang="en-US"/>
              <a:pPr/>
              <a:t>‹#›</a:t>
            </a:fld>
            <a:endParaRPr lang="en-US"/>
          </a:p>
        </p:txBody>
      </p:sp>
    </p:spTree>
    <p:extLst>
      <p:ext uri="{BB962C8B-B14F-4D97-AF65-F5344CB8AC3E}">
        <p14:creationId xmlns:p14="http://schemas.microsoft.com/office/powerpoint/2010/main" val="2990417446"/>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Footer Placeholder 4"/>
          <p:cNvSpPr>
            <a:spLocks noGrp="1"/>
          </p:cNvSpPr>
          <p:nvPr>
            <p:ph type="ftr" sz="quarter" idx="10"/>
          </p:nvPr>
        </p:nvSpPr>
        <p:spPr/>
        <p:txBody>
          <a:bodyPr/>
          <a:lstStyle>
            <a:lvl1pPr>
              <a:defRPr/>
            </a:lvl1pPr>
          </a:lstStyle>
          <a:p>
            <a:endParaRPr lang="en-US"/>
          </a:p>
        </p:txBody>
      </p:sp>
      <p:sp>
        <p:nvSpPr>
          <p:cNvPr id="6" name="Slide Number Placeholder 5"/>
          <p:cNvSpPr>
            <a:spLocks noGrp="1"/>
          </p:cNvSpPr>
          <p:nvPr>
            <p:ph type="sldNum" sz="quarter" idx="11"/>
          </p:nvPr>
        </p:nvSpPr>
        <p:spPr/>
        <p:txBody>
          <a:bodyPr/>
          <a:lstStyle>
            <a:lvl1pPr>
              <a:defRPr/>
            </a:lvl1pPr>
          </a:lstStyle>
          <a:p>
            <a:fld id="{C0B0D29E-11FD-9D47-ACE0-9ED2B35FEF27}" type="slidenum">
              <a:rPr lang="en-US"/>
              <a:pPr/>
              <a:t>‹#›</a:t>
            </a:fld>
            <a:endParaRPr lang="en-US"/>
          </a:p>
        </p:txBody>
      </p:sp>
    </p:spTree>
    <p:extLst>
      <p:ext uri="{BB962C8B-B14F-4D97-AF65-F5344CB8AC3E}">
        <p14:creationId xmlns:p14="http://schemas.microsoft.com/office/powerpoint/2010/main" val="1484862235"/>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074" name="Group 1026"/>
          <p:cNvGrpSpPr>
            <a:grpSpLocks/>
          </p:cNvGrpSpPr>
          <p:nvPr/>
        </p:nvGrpSpPr>
        <p:grpSpPr bwMode="auto">
          <a:xfrm>
            <a:off x="0" y="0"/>
            <a:ext cx="9144000" cy="6858000"/>
            <a:chOff x="0" y="0"/>
            <a:chExt cx="5760" cy="4320"/>
          </a:xfrm>
        </p:grpSpPr>
        <p:grpSp>
          <p:nvGrpSpPr>
            <p:cNvPr id="3075" name="Group 1027"/>
            <p:cNvGrpSpPr>
              <a:grpSpLocks/>
            </p:cNvGrpSpPr>
            <p:nvPr/>
          </p:nvGrpSpPr>
          <p:grpSpPr bwMode="auto">
            <a:xfrm>
              <a:off x="0" y="0"/>
              <a:ext cx="5760" cy="4320"/>
              <a:chOff x="0" y="0"/>
              <a:chExt cx="5760" cy="4320"/>
            </a:xfrm>
          </p:grpSpPr>
          <p:grpSp>
            <p:nvGrpSpPr>
              <p:cNvPr id="3076" name="Group 1028"/>
              <p:cNvGrpSpPr>
                <a:grpSpLocks/>
              </p:cNvGrpSpPr>
              <p:nvPr/>
            </p:nvGrpSpPr>
            <p:grpSpPr bwMode="auto">
              <a:xfrm>
                <a:off x="0" y="192"/>
                <a:ext cx="5760" cy="4032"/>
                <a:chOff x="0" y="192"/>
                <a:chExt cx="5760" cy="4032"/>
              </a:xfrm>
            </p:grpSpPr>
            <p:sp>
              <p:nvSpPr>
                <p:cNvPr id="3077" name="Line 1029"/>
                <p:cNvSpPr>
                  <a:spLocks noChangeShapeType="1"/>
                </p:cNvSpPr>
                <p:nvPr/>
              </p:nvSpPr>
              <p:spPr bwMode="white">
                <a:xfrm>
                  <a:off x="0" y="192"/>
                  <a:ext cx="5760" cy="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078" name="Line 1030"/>
                <p:cNvSpPr>
                  <a:spLocks noChangeShapeType="1"/>
                </p:cNvSpPr>
                <p:nvPr/>
              </p:nvSpPr>
              <p:spPr bwMode="white">
                <a:xfrm>
                  <a:off x="0" y="384"/>
                  <a:ext cx="5760" cy="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079" name="Line 1031"/>
                <p:cNvSpPr>
                  <a:spLocks noChangeShapeType="1"/>
                </p:cNvSpPr>
                <p:nvPr/>
              </p:nvSpPr>
              <p:spPr bwMode="white">
                <a:xfrm>
                  <a:off x="0" y="576"/>
                  <a:ext cx="5760" cy="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080" name="Line 1032"/>
                <p:cNvSpPr>
                  <a:spLocks noChangeShapeType="1"/>
                </p:cNvSpPr>
                <p:nvPr/>
              </p:nvSpPr>
              <p:spPr bwMode="white">
                <a:xfrm>
                  <a:off x="0" y="768"/>
                  <a:ext cx="5760" cy="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081" name="Line 1033"/>
                <p:cNvSpPr>
                  <a:spLocks noChangeShapeType="1"/>
                </p:cNvSpPr>
                <p:nvPr/>
              </p:nvSpPr>
              <p:spPr bwMode="white">
                <a:xfrm>
                  <a:off x="0" y="960"/>
                  <a:ext cx="5760" cy="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082" name="Line 1034"/>
                <p:cNvSpPr>
                  <a:spLocks noChangeShapeType="1"/>
                </p:cNvSpPr>
                <p:nvPr/>
              </p:nvSpPr>
              <p:spPr bwMode="white">
                <a:xfrm>
                  <a:off x="0" y="1152"/>
                  <a:ext cx="5760" cy="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083" name="Line 1035"/>
                <p:cNvSpPr>
                  <a:spLocks noChangeShapeType="1"/>
                </p:cNvSpPr>
                <p:nvPr/>
              </p:nvSpPr>
              <p:spPr bwMode="white">
                <a:xfrm>
                  <a:off x="0" y="1344"/>
                  <a:ext cx="5760" cy="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084" name="Line 1036"/>
                <p:cNvSpPr>
                  <a:spLocks noChangeShapeType="1"/>
                </p:cNvSpPr>
                <p:nvPr/>
              </p:nvSpPr>
              <p:spPr bwMode="white">
                <a:xfrm>
                  <a:off x="0" y="1536"/>
                  <a:ext cx="5760" cy="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085" name="Line 1037"/>
                <p:cNvSpPr>
                  <a:spLocks noChangeShapeType="1"/>
                </p:cNvSpPr>
                <p:nvPr/>
              </p:nvSpPr>
              <p:spPr bwMode="white">
                <a:xfrm>
                  <a:off x="0" y="1728"/>
                  <a:ext cx="5760" cy="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086" name="Line 1038"/>
                <p:cNvSpPr>
                  <a:spLocks noChangeShapeType="1"/>
                </p:cNvSpPr>
                <p:nvPr/>
              </p:nvSpPr>
              <p:spPr bwMode="white">
                <a:xfrm>
                  <a:off x="0" y="1920"/>
                  <a:ext cx="5760" cy="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087" name="Line 1039"/>
                <p:cNvSpPr>
                  <a:spLocks noChangeShapeType="1"/>
                </p:cNvSpPr>
                <p:nvPr/>
              </p:nvSpPr>
              <p:spPr bwMode="white">
                <a:xfrm>
                  <a:off x="0" y="2112"/>
                  <a:ext cx="5760" cy="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088" name="Line 1040"/>
                <p:cNvSpPr>
                  <a:spLocks noChangeShapeType="1"/>
                </p:cNvSpPr>
                <p:nvPr/>
              </p:nvSpPr>
              <p:spPr bwMode="white">
                <a:xfrm>
                  <a:off x="0" y="2304"/>
                  <a:ext cx="5760" cy="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089" name="Line 1041"/>
                <p:cNvSpPr>
                  <a:spLocks noChangeShapeType="1"/>
                </p:cNvSpPr>
                <p:nvPr/>
              </p:nvSpPr>
              <p:spPr bwMode="white">
                <a:xfrm>
                  <a:off x="0" y="2496"/>
                  <a:ext cx="5760" cy="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090" name="Line 1042"/>
                <p:cNvSpPr>
                  <a:spLocks noChangeShapeType="1"/>
                </p:cNvSpPr>
                <p:nvPr/>
              </p:nvSpPr>
              <p:spPr bwMode="white">
                <a:xfrm>
                  <a:off x="0" y="2688"/>
                  <a:ext cx="5760" cy="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091" name="Line 1043"/>
                <p:cNvSpPr>
                  <a:spLocks noChangeShapeType="1"/>
                </p:cNvSpPr>
                <p:nvPr/>
              </p:nvSpPr>
              <p:spPr bwMode="white">
                <a:xfrm>
                  <a:off x="0" y="2880"/>
                  <a:ext cx="5760" cy="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092" name="Line 1044"/>
                <p:cNvSpPr>
                  <a:spLocks noChangeShapeType="1"/>
                </p:cNvSpPr>
                <p:nvPr/>
              </p:nvSpPr>
              <p:spPr bwMode="white">
                <a:xfrm>
                  <a:off x="0" y="3072"/>
                  <a:ext cx="5760" cy="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093" name="Line 1045"/>
                <p:cNvSpPr>
                  <a:spLocks noChangeShapeType="1"/>
                </p:cNvSpPr>
                <p:nvPr/>
              </p:nvSpPr>
              <p:spPr bwMode="white">
                <a:xfrm>
                  <a:off x="0" y="3264"/>
                  <a:ext cx="5760" cy="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094" name="Line 1046"/>
                <p:cNvSpPr>
                  <a:spLocks noChangeShapeType="1"/>
                </p:cNvSpPr>
                <p:nvPr/>
              </p:nvSpPr>
              <p:spPr bwMode="white">
                <a:xfrm>
                  <a:off x="0" y="3456"/>
                  <a:ext cx="5760" cy="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095" name="Line 1047"/>
                <p:cNvSpPr>
                  <a:spLocks noChangeShapeType="1"/>
                </p:cNvSpPr>
                <p:nvPr/>
              </p:nvSpPr>
              <p:spPr bwMode="white">
                <a:xfrm>
                  <a:off x="0" y="3648"/>
                  <a:ext cx="5760" cy="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096" name="Line 1048"/>
                <p:cNvSpPr>
                  <a:spLocks noChangeShapeType="1"/>
                </p:cNvSpPr>
                <p:nvPr/>
              </p:nvSpPr>
              <p:spPr bwMode="white">
                <a:xfrm>
                  <a:off x="0" y="3840"/>
                  <a:ext cx="5760" cy="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097" name="Line 1049"/>
                <p:cNvSpPr>
                  <a:spLocks noChangeShapeType="1"/>
                </p:cNvSpPr>
                <p:nvPr/>
              </p:nvSpPr>
              <p:spPr bwMode="white">
                <a:xfrm>
                  <a:off x="0" y="4032"/>
                  <a:ext cx="5760" cy="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098" name="Line 1050"/>
                <p:cNvSpPr>
                  <a:spLocks noChangeShapeType="1"/>
                </p:cNvSpPr>
                <p:nvPr/>
              </p:nvSpPr>
              <p:spPr bwMode="white">
                <a:xfrm>
                  <a:off x="0" y="4224"/>
                  <a:ext cx="5760" cy="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grpSp>
          <p:grpSp>
            <p:nvGrpSpPr>
              <p:cNvPr id="3099" name="Group 1051"/>
              <p:cNvGrpSpPr>
                <a:grpSpLocks/>
              </p:cNvGrpSpPr>
              <p:nvPr/>
            </p:nvGrpSpPr>
            <p:grpSpPr bwMode="auto">
              <a:xfrm>
                <a:off x="192" y="0"/>
                <a:ext cx="5376" cy="4320"/>
                <a:chOff x="192" y="0"/>
                <a:chExt cx="5376" cy="4320"/>
              </a:xfrm>
            </p:grpSpPr>
            <p:sp>
              <p:nvSpPr>
                <p:cNvPr id="3100" name="Line 1052"/>
                <p:cNvSpPr>
                  <a:spLocks noChangeShapeType="1"/>
                </p:cNvSpPr>
                <p:nvPr/>
              </p:nvSpPr>
              <p:spPr bwMode="white">
                <a:xfrm>
                  <a:off x="192" y="0"/>
                  <a:ext cx="0" cy="432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101" name="Line 1053"/>
                <p:cNvSpPr>
                  <a:spLocks noChangeShapeType="1"/>
                </p:cNvSpPr>
                <p:nvPr/>
              </p:nvSpPr>
              <p:spPr bwMode="white">
                <a:xfrm>
                  <a:off x="384" y="0"/>
                  <a:ext cx="0" cy="432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102" name="Line 1054"/>
                <p:cNvSpPr>
                  <a:spLocks noChangeShapeType="1"/>
                </p:cNvSpPr>
                <p:nvPr/>
              </p:nvSpPr>
              <p:spPr bwMode="white">
                <a:xfrm>
                  <a:off x="576" y="0"/>
                  <a:ext cx="0" cy="432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103" name="Line 1055"/>
                <p:cNvSpPr>
                  <a:spLocks noChangeShapeType="1"/>
                </p:cNvSpPr>
                <p:nvPr/>
              </p:nvSpPr>
              <p:spPr bwMode="white">
                <a:xfrm>
                  <a:off x="768" y="0"/>
                  <a:ext cx="0" cy="432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104" name="Line 1056"/>
                <p:cNvSpPr>
                  <a:spLocks noChangeShapeType="1"/>
                </p:cNvSpPr>
                <p:nvPr/>
              </p:nvSpPr>
              <p:spPr bwMode="white">
                <a:xfrm>
                  <a:off x="960" y="0"/>
                  <a:ext cx="0" cy="432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105" name="Line 1057"/>
                <p:cNvSpPr>
                  <a:spLocks noChangeShapeType="1"/>
                </p:cNvSpPr>
                <p:nvPr/>
              </p:nvSpPr>
              <p:spPr bwMode="white">
                <a:xfrm>
                  <a:off x="1152" y="0"/>
                  <a:ext cx="0" cy="432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106" name="Line 1058"/>
                <p:cNvSpPr>
                  <a:spLocks noChangeShapeType="1"/>
                </p:cNvSpPr>
                <p:nvPr/>
              </p:nvSpPr>
              <p:spPr bwMode="white">
                <a:xfrm>
                  <a:off x="1344" y="0"/>
                  <a:ext cx="0" cy="432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107" name="Line 1059"/>
                <p:cNvSpPr>
                  <a:spLocks noChangeShapeType="1"/>
                </p:cNvSpPr>
                <p:nvPr/>
              </p:nvSpPr>
              <p:spPr bwMode="white">
                <a:xfrm>
                  <a:off x="1536" y="0"/>
                  <a:ext cx="0" cy="432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108" name="Line 1060"/>
                <p:cNvSpPr>
                  <a:spLocks noChangeShapeType="1"/>
                </p:cNvSpPr>
                <p:nvPr/>
              </p:nvSpPr>
              <p:spPr bwMode="white">
                <a:xfrm>
                  <a:off x="1728" y="0"/>
                  <a:ext cx="0" cy="432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109" name="Line 1061"/>
                <p:cNvSpPr>
                  <a:spLocks noChangeShapeType="1"/>
                </p:cNvSpPr>
                <p:nvPr/>
              </p:nvSpPr>
              <p:spPr bwMode="white">
                <a:xfrm>
                  <a:off x="1920" y="0"/>
                  <a:ext cx="0" cy="432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110" name="Line 1062"/>
                <p:cNvSpPr>
                  <a:spLocks noChangeShapeType="1"/>
                </p:cNvSpPr>
                <p:nvPr/>
              </p:nvSpPr>
              <p:spPr bwMode="white">
                <a:xfrm>
                  <a:off x="2112" y="0"/>
                  <a:ext cx="0" cy="432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111" name="Line 1063"/>
                <p:cNvSpPr>
                  <a:spLocks noChangeShapeType="1"/>
                </p:cNvSpPr>
                <p:nvPr/>
              </p:nvSpPr>
              <p:spPr bwMode="white">
                <a:xfrm>
                  <a:off x="2304" y="0"/>
                  <a:ext cx="0" cy="432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112" name="Line 1064"/>
                <p:cNvSpPr>
                  <a:spLocks noChangeShapeType="1"/>
                </p:cNvSpPr>
                <p:nvPr/>
              </p:nvSpPr>
              <p:spPr bwMode="white">
                <a:xfrm>
                  <a:off x="2496" y="0"/>
                  <a:ext cx="0" cy="432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113" name="Line 1065"/>
                <p:cNvSpPr>
                  <a:spLocks noChangeShapeType="1"/>
                </p:cNvSpPr>
                <p:nvPr/>
              </p:nvSpPr>
              <p:spPr bwMode="white">
                <a:xfrm>
                  <a:off x="2688" y="0"/>
                  <a:ext cx="0" cy="432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114" name="Line 1066"/>
                <p:cNvSpPr>
                  <a:spLocks noChangeShapeType="1"/>
                </p:cNvSpPr>
                <p:nvPr/>
              </p:nvSpPr>
              <p:spPr bwMode="white">
                <a:xfrm>
                  <a:off x="2880" y="0"/>
                  <a:ext cx="0" cy="432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115" name="Line 1067"/>
                <p:cNvSpPr>
                  <a:spLocks noChangeShapeType="1"/>
                </p:cNvSpPr>
                <p:nvPr/>
              </p:nvSpPr>
              <p:spPr bwMode="white">
                <a:xfrm>
                  <a:off x="3072" y="0"/>
                  <a:ext cx="0" cy="432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116" name="Line 1068"/>
                <p:cNvSpPr>
                  <a:spLocks noChangeShapeType="1"/>
                </p:cNvSpPr>
                <p:nvPr/>
              </p:nvSpPr>
              <p:spPr bwMode="white">
                <a:xfrm>
                  <a:off x="3264" y="0"/>
                  <a:ext cx="0" cy="432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117" name="Line 1069"/>
                <p:cNvSpPr>
                  <a:spLocks noChangeShapeType="1"/>
                </p:cNvSpPr>
                <p:nvPr/>
              </p:nvSpPr>
              <p:spPr bwMode="white">
                <a:xfrm>
                  <a:off x="3456" y="0"/>
                  <a:ext cx="0" cy="432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118" name="Line 1070"/>
                <p:cNvSpPr>
                  <a:spLocks noChangeShapeType="1"/>
                </p:cNvSpPr>
                <p:nvPr/>
              </p:nvSpPr>
              <p:spPr bwMode="white">
                <a:xfrm>
                  <a:off x="3648" y="0"/>
                  <a:ext cx="0" cy="432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119" name="Line 1071"/>
                <p:cNvSpPr>
                  <a:spLocks noChangeShapeType="1"/>
                </p:cNvSpPr>
                <p:nvPr/>
              </p:nvSpPr>
              <p:spPr bwMode="white">
                <a:xfrm>
                  <a:off x="3840" y="0"/>
                  <a:ext cx="0" cy="432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120" name="Line 1072"/>
                <p:cNvSpPr>
                  <a:spLocks noChangeShapeType="1"/>
                </p:cNvSpPr>
                <p:nvPr/>
              </p:nvSpPr>
              <p:spPr bwMode="white">
                <a:xfrm>
                  <a:off x="4032" y="0"/>
                  <a:ext cx="0" cy="432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121" name="Line 1073"/>
                <p:cNvSpPr>
                  <a:spLocks noChangeShapeType="1"/>
                </p:cNvSpPr>
                <p:nvPr/>
              </p:nvSpPr>
              <p:spPr bwMode="white">
                <a:xfrm>
                  <a:off x="4224" y="0"/>
                  <a:ext cx="0" cy="432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122" name="Line 1074"/>
                <p:cNvSpPr>
                  <a:spLocks noChangeShapeType="1"/>
                </p:cNvSpPr>
                <p:nvPr/>
              </p:nvSpPr>
              <p:spPr bwMode="white">
                <a:xfrm>
                  <a:off x="4416" y="0"/>
                  <a:ext cx="0" cy="432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123" name="Line 1075"/>
                <p:cNvSpPr>
                  <a:spLocks noChangeShapeType="1"/>
                </p:cNvSpPr>
                <p:nvPr/>
              </p:nvSpPr>
              <p:spPr bwMode="white">
                <a:xfrm>
                  <a:off x="4608" y="0"/>
                  <a:ext cx="0" cy="432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124" name="Line 1076"/>
                <p:cNvSpPr>
                  <a:spLocks noChangeShapeType="1"/>
                </p:cNvSpPr>
                <p:nvPr/>
              </p:nvSpPr>
              <p:spPr bwMode="white">
                <a:xfrm>
                  <a:off x="4800" y="0"/>
                  <a:ext cx="0" cy="432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125" name="Line 1077"/>
                <p:cNvSpPr>
                  <a:spLocks noChangeShapeType="1"/>
                </p:cNvSpPr>
                <p:nvPr/>
              </p:nvSpPr>
              <p:spPr bwMode="white">
                <a:xfrm>
                  <a:off x="4992" y="0"/>
                  <a:ext cx="0" cy="432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126" name="Line 1078"/>
                <p:cNvSpPr>
                  <a:spLocks noChangeShapeType="1"/>
                </p:cNvSpPr>
                <p:nvPr/>
              </p:nvSpPr>
              <p:spPr bwMode="white">
                <a:xfrm>
                  <a:off x="5184" y="0"/>
                  <a:ext cx="0" cy="432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127" name="Line 1079"/>
                <p:cNvSpPr>
                  <a:spLocks noChangeShapeType="1"/>
                </p:cNvSpPr>
                <p:nvPr/>
              </p:nvSpPr>
              <p:spPr bwMode="white">
                <a:xfrm>
                  <a:off x="5376" y="0"/>
                  <a:ext cx="0" cy="432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128" name="Line 1080"/>
                <p:cNvSpPr>
                  <a:spLocks noChangeShapeType="1"/>
                </p:cNvSpPr>
                <p:nvPr/>
              </p:nvSpPr>
              <p:spPr bwMode="white">
                <a:xfrm>
                  <a:off x="5568" y="0"/>
                  <a:ext cx="0" cy="4320"/>
                </a:xfrm>
                <a:prstGeom prst="line">
                  <a:avLst/>
                </a:prstGeom>
                <a:noFill/>
                <a:ln w="9525">
                  <a:pattFill prst="pct30">
                    <a:fgClr>
                      <a:schemeClr val="folHlink"/>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grpSp>
        </p:grpSp>
        <p:sp>
          <p:nvSpPr>
            <p:cNvPr id="3129" name="Rectangle 1081" descr="60%"/>
            <p:cNvSpPr>
              <a:spLocks noChangeArrowheads="1"/>
            </p:cNvSpPr>
            <p:nvPr/>
          </p:nvSpPr>
          <p:spPr bwMode="ltGray">
            <a:xfrm>
              <a:off x="2112" y="0"/>
              <a:ext cx="3648" cy="96"/>
            </a:xfrm>
            <a:prstGeom prst="rect">
              <a:avLst/>
            </a:prstGeom>
            <a:pattFill prst="pct60">
              <a:fgClr>
                <a:schemeClr val="folHlink"/>
              </a:fgClr>
              <a:bgClr>
                <a:schemeClr val="bg1"/>
              </a:bgClr>
            </a:patt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130" name="Line 1082"/>
            <p:cNvSpPr>
              <a:spLocks noChangeShapeType="1"/>
            </p:cNvSpPr>
            <p:nvPr/>
          </p:nvSpPr>
          <p:spPr bwMode="ltGray">
            <a:xfrm>
              <a:off x="5568" y="0"/>
              <a:ext cx="0" cy="1488"/>
            </a:xfrm>
            <a:prstGeom prst="line">
              <a:avLst/>
            </a:prstGeom>
            <a:noFill/>
            <a:ln w="9525">
              <a:solidFill>
                <a:schemeClr val="hlink"/>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grpSp>
      <p:sp>
        <p:nvSpPr>
          <p:cNvPr id="3135" name="Rectangle 1087"/>
          <p:cNvSpPr>
            <a:spLocks noGrp="1" noChangeArrowheads="1"/>
          </p:cNvSpPr>
          <p:nvPr>
            <p:ph type="title"/>
          </p:nvPr>
        </p:nvSpPr>
        <p:spPr bwMode="auto">
          <a:xfrm>
            <a:off x="609600" y="304800"/>
            <a:ext cx="7772400" cy="1143000"/>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p>
            <a:pPr lvl="0"/>
            <a:r>
              <a:rPr lang="en-US" dirty="0"/>
              <a:t>Click to edit Master title style</a:t>
            </a:r>
          </a:p>
        </p:txBody>
      </p:sp>
      <p:sp>
        <p:nvSpPr>
          <p:cNvPr id="3136" name="Rectangle 1088" descr="Rectangle: Click to edit Master text styles&#10;Second level&#10;Third level&#10;Fourth level&#10;Fifth level"/>
          <p:cNvSpPr>
            <a:spLocks noGrp="1" noChangeArrowheads="1"/>
          </p:cNvSpPr>
          <p:nvPr>
            <p:ph type="body" idx="1"/>
          </p:nvPr>
        </p:nvSpPr>
        <p:spPr bwMode="auto">
          <a:xfrm>
            <a:off x="838200" y="1905000"/>
            <a:ext cx="7772400" cy="4114800"/>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138" name="Rectangle 1090"/>
          <p:cNvSpPr>
            <a:spLocks noGrp="1" noChangeArrowheads="1"/>
          </p:cNvSpPr>
          <p:nvPr>
            <p:ph type="ftr" sz="quarter" idx="3"/>
          </p:nvPr>
        </p:nvSpPr>
        <p:spPr bwMode="auto">
          <a:xfrm>
            <a:off x="3124200" y="6248400"/>
            <a:ext cx="2895600" cy="457200"/>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anchor="b" anchorCtr="0" compatLnSpc="1">
            <a:prstTxWarp prst="textNoShape">
              <a:avLst/>
            </a:prstTxWarp>
          </a:bodyPr>
          <a:lstStyle>
            <a:lvl1pPr algn="ctr">
              <a:defRPr sz="1400"/>
            </a:lvl1pPr>
          </a:lstStyle>
          <a:p>
            <a:endParaRPr lang="en-US"/>
          </a:p>
        </p:txBody>
      </p:sp>
      <p:sp>
        <p:nvSpPr>
          <p:cNvPr id="3139" name="Rectangle 1091"/>
          <p:cNvSpPr>
            <a:spLocks noGrp="1" noChangeArrowheads="1"/>
          </p:cNvSpPr>
          <p:nvPr>
            <p:ph type="sldNum" sz="quarter" idx="4"/>
          </p:nvPr>
        </p:nvSpPr>
        <p:spPr bwMode="auto">
          <a:xfrm>
            <a:off x="6553200" y="6248400"/>
            <a:ext cx="1905000" cy="457200"/>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anchor="b" anchorCtr="0" compatLnSpc="1">
            <a:prstTxWarp prst="textNoShape">
              <a:avLst/>
            </a:prstTxWarp>
          </a:bodyPr>
          <a:lstStyle>
            <a:lvl1pPr algn="r">
              <a:defRPr sz="1400"/>
            </a:lvl1pPr>
          </a:lstStyle>
          <a:p>
            <a:fld id="{119DC58D-601A-154D-BB20-EB79E61317BD}" type="slidenum">
              <a:rPr lang="en-US"/>
              <a:pPr/>
              <a:t>‹#›</a:t>
            </a:fld>
            <a:endParaRPr lang="en-US"/>
          </a:p>
        </p:txBody>
      </p:sp>
    </p:spTree>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Lst>
  <p:transition/>
  <p:hf hdr="0" ftr="0" dt="0"/>
  <p:txStyles>
    <p:titleStyle>
      <a:lvl1pPr algn="l" rtl="0" fontAlgn="base">
        <a:spcBef>
          <a:spcPct val="0"/>
        </a:spcBef>
        <a:spcAft>
          <a:spcPct val="0"/>
        </a:spcAft>
        <a:defRPr sz="3600">
          <a:solidFill>
            <a:schemeClr val="tx2"/>
          </a:solidFill>
          <a:latin typeface="+mj-lt"/>
          <a:ea typeface="+mj-ea"/>
          <a:cs typeface="+mj-cs"/>
        </a:defRPr>
      </a:lvl1pPr>
      <a:lvl2pPr algn="l" rtl="0" fontAlgn="base">
        <a:spcBef>
          <a:spcPct val="0"/>
        </a:spcBef>
        <a:spcAft>
          <a:spcPct val="0"/>
        </a:spcAft>
        <a:defRPr sz="3600">
          <a:solidFill>
            <a:schemeClr val="tx2"/>
          </a:solidFill>
          <a:latin typeface="Tahoma" charset="0"/>
          <a:ea typeface="ＭＳ Ｐゴシック" charset="0"/>
        </a:defRPr>
      </a:lvl2pPr>
      <a:lvl3pPr algn="l" rtl="0" fontAlgn="base">
        <a:spcBef>
          <a:spcPct val="0"/>
        </a:spcBef>
        <a:spcAft>
          <a:spcPct val="0"/>
        </a:spcAft>
        <a:defRPr sz="3600">
          <a:solidFill>
            <a:schemeClr val="tx2"/>
          </a:solidFill>
          <a:latin typeface="Tahoma" charset="0"/>
          <a:ea typeface="ＭＳ Ｐゴシック" charset="0"/>
        </a:defRPr>
      </a:lvl3pPr>
      <a:lvl4pPr algn="l" rtl="0" fontAlgn="base">
        <a:spcBef>
          <a:spcPct val="0"/>
        </a:spcBef>
        <a:spcAft>
          <a:spcPct val="0"/>
        </a:spcAft>
        <a:defRPr sz="3600">
          <a:solidFill>
            <a:schemeClr val="tx2"/>
          </a:solidFill>
          <a:latin typeface="Tahoma" charset="0"/>
          <a:ea typeface="ＭＳ Ｐゴシック" charset="0"/>
        </a:defRPr>
      </a:lvl4pPr>
      <a:lvl5pPr algn="l" rtl="0" fontAlgn="base">
        <a:spcBef>
          <a:spcPct val="0"/>
        </a:spcBef>
        <a:spcAft>
          <a:spcPct val="0"/>
        </a:spcAft>
        <a:defRPr sz="3600">
          <a:solidFill>
            <a:schemeClr val="tx2"/>
          </a:solidFill>
          <a:latin typeface="Tahoma" charset="0"/>
          <a:ea typeface="ＭＳ Ｐゴシック" charset="0"/>
        </a:defRPr>
      </a:lvl5pPr>
      <a:lvl6pPr marL="457200" algn="l" rtl="0" fontAlgn="base">
        <a:spcBef>
          <a:spcPct val="0"/>
        </a:spcBef>
        <a:spcAft>
          <a:spcPct val="0"/>
        </a:spcAft>
        <a:defRPr sz="3600">
          <a:solidFill>
            <a:schemeClr val="tx2"/>
          </a:solidFill>
          <a:latin typeface="Tahoma" charset="0"/>
          <a:ea typeface="ＭＳ Ｐゴシック" charset="0"/>
        </a:defRPr>
      </a:lvl6pPr>
      <a:lvl7pPr marL="914400" algn="l" rtl="0" fontAlgn="base">
        <a:spcBef>
          <a:spcPct val="0"/>
        </a:spcBef>
        <a:spcAft>
          <a:spcPct val="0"/>
        </a:spcAft>
        <a:defRPr sz="3600">
          <a:solidFill>
            <a:schemeClr val="tx2"/>
          </a:solidFill>
          <a:latin typeface="Tahoma" charset="0"/>
          <a:ea typeface="ＭＳ Ｐゴシック" charset="0"/>
        </a:defRPr>
      </a:lvl7pPr>
      <a:lvl8pPr marL="1371600" algn="l" rtl="0" fontAlgn="base">
        <a:spcBef>
          <a:spcPct val="0"/>
        </a:spcBef>
        <a:spcAft>
          <a:spcPct val="0"/>
        </a:spcAft>
        <a:defRPr sz="3600">
          <a:solidFill>
            <a:schemeClr val="tx2"/>
          </a:solidFill>
          <a:latin typeface="Tahoma" charset="0"/>
          <a:ea typeface="ＭＳ Ｐゴシック" charset="0"/>
        </a:defRPr>
      </a:lvl8pPr>
      <a:lvl9pPr marL="1828800" algn="l" rtl="0" fontAlgn="base">
        <a:spcBef>
          <a:spcPct val="0"/>
        </a:spcBef>
        <a:spcAft>
          <a:spcPct val="0"/>
        </a:spcAft>
        <a:defRPr sz="3600">
          <a:solidFill>
            <a:schemeClr val="tx2"/>
          </a:solidFill>
          <a:latin typeface="Tahoma" charset="0"/>
          <a:ea typeface="ＭＳ Ｐゴシック" charset="0"/>
        </a:defRPr>
      </a:lvl9pPr>
    </p:titleStyle>
    <p:bodyStyle>
      <a:lvl1pPr marL="342900" indent="-342900" algn="l" rtl="0" fontAlgn="base">
        <a:spcBef>
          <a:spcPct val="20000"/>
        </a:spcBef>
        <a:spcAft>
          <a:spcPct val="0"/>
        </a:spcAft>
        <a:buClr>
          <a:schemeClr val="hlink"/>
        </a:buClr>
        <a:buSzPct val="110000"/>
        <a:buFont typeface="Wingdings" charset="0"/>
        <a:buBlip>
          <a:blip r:embed="rId14"/>
        </a:buBlip>
        <a:defRPr sz="3200">
          <a:solidFill>
            <a:schemeClr val="tx1"/>
          </a:solidFill>
          <a:latin typeface="+mn-lt"/>
          <a:ea typeface="+mn-ea"/>
          <a:cs typeface="+mn-cs"/>
        </a:defRPr>
      </a:lvl1pPr>
      <a:lvl2pPr marL="742950" indent="-285750" algn="l" rtl="0" fontAlgn="base">
        <a:spcBef>
          <a:spcPct val="20000"/>
        </a:spcBef>
        <a:spcAft>
          <a:spcPct val="0"/>
        </a:spcAft>
        <a:buClr>
          <a:schemeClr val="tx1"/>
        </a:buClr>
        <a:buSzPct val="60000"/>
        <a:buFont typeface="Wingdings" charset="0"/>
        <a:buChar char="n"/>
        <a:defRPr sz="2800">
          <a:solidFill>
            <a:schemeClr val="tx1"/>
          </a:solidFill>
          <a:latin typeface="+mn-lt"/>
          <a:ea typeface="+mn-ea"/>
        </a:defRPr>
      </a:lvl2pPr>
      <a:lvl3pPr marL="1143000" indent="-228600" algn="l" rtl="0" fontAlgn="base">
        <a:spcBef>
          <a:spcPct val="20000"/>
        </a:spcBef>
        <a:spcAft>
          <a:spcPct val="0"/>
        </a:spcAft>
        <a:buClr>
          <a:schemeClr val="hlink"/>
        </a:buClr>
        <a:buSzPct val="95000"/>
        <a:buFont typeface="Wingdings" charset="0"/>
        <a:buChar char="w"/>
        <a:defRPr sz="2400">
          <a:solidFill>
            <a:schemeClr val="tx1"/>
          </a:solidFill>
          <a:latin typeface="+mn-lt"/>
          <a:ea typeface="+mn-ea"/>
        </a:defRPr>
      </a:lvl3pPr>
      <a:lvl4pPr marL="1600200" indent="-228600" algn="l" rtl="0" fontAlgn="base">
        <a:spcBef>
          <a:spcPct val="20000"/>
        </a:spcBef>
        <a:spcAft>
          <a:spcPct val="0"/>
        </a:spcAft>
        <a:buClr>
          <a:schemeClr val="tx1"/>
        </a:buClr>
        <a:buSzPct val="65000"/>
        <a:buFont typeface="Wingdings" charset="0"/>
        <a:buChar char="n"/>
        <a:defRPr sz="2000">
          <a:solidFill>
            <a:schemeClr val="tx1"/>
          </a:solidFill>
          <a:latin typeface="+mn-lt"/>
          <a:ea typeface="+mn-ea"/>
        </a:defRPr>
      </a:lvl4pPr>
      <a:lvl5pPr marL="2057400" indent="-228600" algn="l" rtl="0" fontAlgn="base">
        <a:spcBef>
          <a:spcPct val="20000"/>
        </a:spcBef>
        <a:spcAft>
          <a:spcPct val="0"/>
        </a:spcAft>
        <a:buClr>
          <a:schemeClr val="hlink"/>
        </a:buClr>
        <a:buSzPct val="60000"/>
        <a:buFont typeface="Wingdings" charset="0"/>
        <a:buChar char="n"/>
        <a:defRPr sz="2000">
          <a:solidFill>
            <a:schemeClr val="tx1"/>
          </a:solidFill>
          <a:latin typeface="+mn-lt"/>
          <a:ea typeface="+mn-ea"/>
        </a:defRPr>
      </a:lvl5pPr>
      <a:lvl6pPr marL="2514600" indent="-228600" algn="l" rtl="0" fontAlgn="base">
        <a:spcBef>
          <a:spcPct val="20000"/>
        </a:spcBef>
        <a:spcAft>
          <a:spcPct val="0"/>
        </a:spcAft>
        <a:buClr>
          <a:schemeClr val="hlink"/>
        </a:buClr>
        <a:buSzPct val="60000"/>
        <a:buFont typeface="Wingdings" charset="0"/>
        <a:buChar char="n"/>
        <a:defRPr sz="2000">
          <a:solidFill>
            <a:schemeClr val="tx1"/>
          </a:solidFill>
          <a:latin typeface="+mn-lt"/>
          <a:ea typeface="+mn-ea"/>
        </a:defRPr>
      </a:lvl6pPr>
      <a:lvl7pPr marL="2971800" indent="-228600" algn="l" rtl="0" fontAlgn="base">
        <a:spcBef>
          <a:spcPct val="20000"/>
        </a:spcBef>
        <a:spcAft>
          <a:spcPct val="0"/>
        </a:spcAft>
        <a:buClr>
          <a:schemeClr val="hlink"/>
        </a:buClr>
        <a:buSzPct val="60000"/>
        <a:buFont typeface="Wingdings" charset="0"/>
        <a:buChar char="n"/>
        <a:defRPr sz="2000">
          <a:solidFill>
            <a:schemeClr val="tx1"/>
          </a:solidFill>
          <a:latin typeface="+mn-lt"/>
          <a:ea typeface="+mn-ea"/>
        </a:defRPr>
      </a:lvl7pPr>
      <a:lvl8pPr marL="3429000" indent="-228600" algn="l" rtl="0" fontAlgn="base">
        <a:spcBef>
          <a:spcPct val="20000"/>
        </a:spcBef>
        <a:spcAft>
          <a:spcPct val="0"/>
        </a:spcAft>
        <a:buClr>
          <a:schemeClr val="hlink"/>
        </a:buClr>
        <a:buSzPct val="60000"/>
        <a:buFont typeface="Wingdings" charset="0"/>
        <a:buChar char="n"/>
        <a:defRPr sz="2000">
          <a:solidFill>
            <a:schemeClr val="tx1"/>
          </a:solidFill>
          <a:latin typeface="+mn-lt"/>
          <a:ea typeface="+mn-ea"/>
        </a:defRPr>
      </a:lvl8pPr>
      <a:lvl9pPr marL="3886200" indent="-228600" algn="l" rtl="0" fontAlgn="base">
        <a:spcBef>
          <a:spcPct val="20000"/>
        </a:spcBef>
        <a:spcAft>
          <a:spcPct val="0"/>
        </a:spcAft>
        <a:buClr>
          <a:schemeClr val="hlink"/>
        </a:buClr>
        <a:buSzPct val="60000"/>
        <a:buFont typeface="Wingdings" charset="0"/>
        <a:buChar char="n"/>
        <a:defRPr sz="2000">
          <a:solidFill>
            <a:schemeClr val="tx1"/>
          </a:solidFill>
          <a:latin typeface="+mn-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hyperlink" Target="http://www.jot.fm/issues/issue_2004_09/column5" TargetMode="External"/><Relationship Id="rId2" Type="http://schemas.openxmlformats.org/officeDocument/2006/relationships/hyperlink" Target="http://www.eaipatterns.com/SoaPatterns.pdf" TargetMode="External"/><Relationship Id="rId1" Type="http://schemas.openxmlformats.org/officeDocument/2006/relationships/slideLayout" Target="../slideLayouts/slideLayout2.xml"/><Relationship Id="rId6" Type="http://schemas.openxmlformats.org/officeDocument/2006/relationships/hyperlink" Target="http://martinfowler.com/articles/microservices.html" TargetMode="External"/><Relationship Id="rId5" Type="http://schemas.openxmlformats.org/officeDocument/2006/relationships/hyperlink" Target="http://searchsoa.techtarget.com/tip/Ten-ways-to-identify-services" TargetMode="External"/><Relationship Id="rId4" Type="http://schemas.openxmlformats.org/officeDocument/2006/relationships/hyperlink" Target="http://www.forrester.com/go?docid=35193" TargetMode="External"/></Relationships>
</file>

<file path=ppt/slides/_rels/slide6.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hyperlink" Target="https://medium.com/@nathankpeck/microservice-principles-smart-endpoints-and-dumb-pipes-5691d410700f" TargetMode="External"/><Relationship Id="rId2" Type="http://schemas.openxmlformats.org/officeDocument/2006/relationships/image" Target="../media/image4.emf"/><Relationship Id="rId1" Type="http://schemas.openxmlformats.org/officeDocument/2006/relationships/slideLayout" Target="../slideLayouts/slideLayout12.xml"/><Relationship Id="rId4" Type="http://schemas.openxmlformats.org/officeDocument/2006/relationships/hyperlink" Target="https://martinfowler.com/articles/microservices.html" TargetMode="External"/></Relationships>
</file>

<file path=ppt/slides/_rels/slide9.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71"/>
          <p:cNvSpPr>
            <a:spLocks noGrp="1" noChangeArrowheads="1"/>
          </p:cNvSpPr>
          <p:nvPr>
            <p:ph type="sldNum" sz="quarter" idx="4"/>
          </p:nvPr>
        </p:nvSpPr>
        <p:spPr/>
        <p:txBody>
          <a:bodyPr/>
          <a:lstStyle/>
          <a:p>
            <a:fld id="{BD1C4CA8-EC54-274D-BBC3-FD09F066AF51}" type="slidenum">
              <a:rPr lang="en-US"/>
              <a:pPr/>
              <a:t>1</a:t>
            </a:fld>
            <a:endParaRPr lang="en-US"/>
          </a:p>
        </p:txBody>
      </p:sp>
      <p:sp>
        <p:nvSpPr>
          <p:cNvPr id="518150" name="Text Box 6"/>
          <p:cNvSpPr txBox="1">
            <a:spLocks noGrp="1" noChangeArrowheads="1"/>
          </p:cNvSpPr>
          <p:nvPr>
            <p:ph type="ctrTitle"/>
          </p:nvPr>
        </p:nvSpPr>
        <p:spPr>
          <a:noFill/>
          <a:ln/>
          <a:extLst>
            <a:ext uri="{91240B29-F687-4f45-9708-019B960494DF}">
              <a14:hiddenLine xmlns:a14="http://schemas.microsoft.com/office/drawing/2010/main" xmlns="" w="12700">
                <a:solidFill>
                  <a:schemeClr val="tx1"/>
                </a:solidFill>
                <a:miter lim="800000"/>
                <a:headEnd type="none" w="sm" len="sm"/>
                <a:tailEnd type="none" w="sm" len="sm"/>
              </a14:hiddenLine>
            </a:ext>
          </a:extLst>
        </p:spPr>
        <p:txBody>
          <a:bodyPr/>
          <a:lstStyle/>
          <a:p>
            <a:pPr algn="ctr" eaLnBrk="0" hangingPunct="0"/>
            <a:r>
              <a:rPr kumimoji="1" lang="en-US" sz="3200" dirty="0"/>
              <a:t>A Service Oriented Architecture (SOA) Primer</a:t>
            </a:r>
          </a:p>
        </p:txBody>
      </p:sp>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1E90FE3F-8DDC-9E4D-B233-EAD437749429}" type="slidenum">
              <a:rPr lang="en-US"/>
              <a:pPr/>
              <a:t>10</a:t>
            </a:fld>
            <a:endParaRPr lang="en-US"/>
          </a:p>
        </p:txBody>
      </p:sp>
      <p:sp>
        <p:nvSpPr>
          <p:cNvPr id="490498" name="Rectangle 2"/>
          <p:cNvSpPr>
            <a:spLocks noGrp="1" noChangeArrowheads="1"/>
          </p:cNvSpPr>
          <p:nvPr>
            <p:ph type="title"/>
          </p:nvPr>
        </p:nvSpPr>
        <p:spPr/>
        <p:txBody>
          <a:bodyPr anchor="t" anchorCtr="0"/>
          <a:lstStyle/>
          <a:p>
            <a:r>
              <a:rPr lang="en-US" sz="3200" dirty="0"/>
              <a:t>Service Based Style</a:t>
            </a:r>
          </a:p>
        </p:txBody>
      </p:sp>
      <p:sp>
        <p:nvSpPr>
          <p:cNvPr id="6" name="TextBox 5">
            <a:extLst>
              <a:ext uri="{FF2B5EF4-FFF2-40B4-BE49-F238E27FC236}">
                <a16:creationId xmlns:a16="http://schemas.microsoft.com/office/drawing/2014/main" id="{51AA6E08-DACF-2A42-98A3-D8C5CD773269}"/>
              </a:ext>
            </a:extLst>
          </p:cNvPr>
          <p:cNvSpPr txBox="1"/>
          <p:nvPr/>
        </p:nvSpPr>
        <p:spPr>
          <a:xfrm>
            <a:off x="2133600" y="6017567"/>
            <a:ext cx="4382931" cy="461665"/>
          </a:xfrm>
          <a:prstGeom prst="rect">
            <a:avLst/>
          </a:prstGeom>
          <a:noFill/>
        </p:spPr>
        <p:txBody>
          <a:bodyPr wrap="none" rtlCol="0">
            <a:spAutoFit/>
          </a:bodyPr>
          <a:lstStyle/>
          <a:p>
            <a:r>
              <a:rPr lang="en-US" dirty="0"/>
              <a:t>Think of SOA, “the good parts”</a:t>
            </a:r>
          </a:p>
        </p:txBody>
      </p:sp>
      <p:pic>
        <p:nvPicPr>
          <p:cNvPr id="5" name="Picture 4">
            <a:extLst>
              <a:ext uri="{FF2B5EF4-FFF2-40B4-BE49-F238E27FC236}">
                <a16:creationId xmlns:a16="http://schemas.microsoft.com/office/drawing/2014/main" id="{43D82527-C775-1D40-A7FB-5A33ECA05318}"/>
              </a:ext>
            </a:extLst>
          </p:cNvPr>
          <p:cNvPicPr>
            <a:picLocks noChangeAspect="1"/>
          </p:cNvPicPr>
          <p:nvPr/>
        </p:nvPicPr>
        <p:blipFill>
          <a:blip r:embed="rId2"/>
          <a:stretch>
            <a:fillRect/>
          </a:stretch>
        </p:blipFill>
        <p:spPr>
          <a:xfrm>
            <a:off x="624840" y="1295400"/>
            <a:ext cx="7757160" cy="4381068"/>
          </a:xfrm>
          <a:prstGeom prst="rect">
            <a:avLst/>
          </a:prstGeom>
        </p:spPr>
      </p:pic>
      <p:sp>
        <p:nvSpPr>
          <p:cNvPr id="8" name="TextBox 7">
            <a:extLst>
              <a:ext uri="{FF2B5EF4-FFF2-40B4-BE49-F238E27FC236}">
                <a16:creationId xmlns:a16="http://schemas.microsoft.com/office/drawing/2014/main" id="{EA4DEB22-5E99-844F-911B-F2B760BA9679}"/>
              </a:ext>
            </a:extLst>
          </p:cNvPr>
          <p:cNvSpPr txBox="1"/>
          <p:nvPr/>
        </p:nvSpPr>
        <p:spPr>
          <a:xfrm>
            <a:off x="624840" y="811867"/>
            <a:ext cx="3023585" cy="461665"/>
          </a:xfrm>
          <a:prstGeom prst="rect">
            <a:avLst/>
          </a:prstGeom>
          <a:noFill/>
        </p:spPr>
        <p:txBody>
          <a:bodyPr wrap="none" rtlCol="0">
            <a:spAutoFit/>
          </a:bodyPr>
          <a:lstStyle/>
          <a:p>
            <a:r>
              <a:rPr lang="en-US" sz="1200" b="1" dirty="0"/>
              <a:t>Ref: Neil Ford &amp; Mark Richards</a:t>
            </a:r>
            <a:br>
              <a:rPr lang="en-US" sz="1200" b="1" dirty="0"/>
            </a:br>
            <a:r>
              <a:rPr lang="en-US" sz="1200" b="1" dirty="0"/>
              <a:t>Software Architecture Fundamentals</a:t>
            </a:r>
          </a:p>
        </p:txBody>
      </p:sp>
    </p:spTree>
    <p:extLst>
      <p:ext uri="{BB962C8B-B14F-4D97-AF65-F5344CB8AC3E}">
        <p14:creationId xmlns:p14="http://schemas.microsoft.com/office/powerpoint/2010/main" val="3845809280"/>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1E90FE3F-8DDC-9E4D-B233-EAD437749429}" type="slidenum">
              <a:rPr lang="en-US"/>
              <a:pPr/>
              <a:t>11</a:t>
            </a:fld>
            <a:endParaRPr lang="en-US"/>
          </a:p>
        </p:txBody>
      </p:sp>
      <p:sp>
        <p:nvSpPr>
          <p:cNvPr id="490498" name="Rectangle 2"/>
          <p:cNvSpPr>
            <a:spLocks noGrp="1" noChangeArrowheads="1"/>
          </p:cNvSpPr>
          <p:nvPr>
            <p:ph type="title"/>
          </p:nvPr>
        </p:nvSpPr>
        <p:spPr/>
        <p:txBody>
          <a:bodyPr anchor="t" anchorCtr="0"/>
          <a:lstStyle/>
          <a:p>
            <a:r>
              <a:rPr lang="en-US" sz="3200" dirty="0"/>
              <a:t>Service Based Style - Example</a:t>
            </a:r>
          </a:p>
        </p:txBody>
      </p:sp>
      <p:sp>
        <p:nvSpPr>
          <p:cNvPr id="6" name="TextBox 5">
            <a:extLst>
              <a:ext uri="{FF2B5EF4-FFF2-40B4-BE49-F238E27FC236}">
                <a16:creationId xmlns:a16="http://schemas.microsoft.com/office/drawing/2014/main" id="{51AA6E08-DACF-2A42-98A3-D8C5CD773269}"/>
              </a:ext>
            </a:extLst>
          </p:cNvPr>
          <p:cNvSpPr txBox="1"/>
          <p:nvPr/>
        </p:nvSpPr>
        <p:spPr>
          <a:xfrm>
            <a:off x="624840" y="6017567"/>
            <a:ext cx="7833360" cy="461665"/>
          </a:xfrm>
          <a:prstGeom prst="rect">
            <a:avLst/>
          </a:prstGeom>
          <a:noFill/>
        </p:spPr>
        <p:txBody>
          <a:bodyPr wrap="square" rtlCol="0">
            <a:spAutoFit/>
          </a:bodyPr>
          <a:lstStyle/>
          <a:p>
            <a:r>
              <a:rPr lang="en-US" dirty="0"/>
              <a:t>Generally Good To Decompose a Monolithic Application</a:t>
            </a:r>
          </a:p>
        </p:txBody>
      </p:sp>
      <p:sp>
        <p:nvSpPr>
          <p:cNvPr id="8" name="TextBox 7">
            <a:extLst>
              <a:ext uri="{FF2B5EF4-FFF2-40B4-BE49-F238E27FC236}">
                <a16:creationId xmlns:a16="http://schemas.microsoft.com/office/drawing/2014/main" id="{EA4DEB22-5E99-844F-911B-F2B760BA9679}"/>
              </a:ext>
            </a:extLst>
          </p:cNvPr>
          <p:cNvSpPr txBox="1"/>
          <p:nvPr/>
        </p:nvSpPr>
        <p:spPr>
          <a:xfrm>
            <a:off x="624840" y="811867"/>
            <a:ext cx="3023585" cy="461665"/>
          </a:xfrm>
          <a:prstGeom prst="rect">
            <a:avLst/>
          </a:prstGeom>
          <a:noFill/>
        </p:spPr>
        <p:txBody>
          <a:bodyPr wrap="none" rtlCol="0">
            <a:spAutoFit/>
          </a:bodyPr>
          <a:lstStyle/>
          <a:p>
            <a:r>
              <a:rPr lang="en-US" sz="1200" b="1" dirty="0"/>
              <a:t>Ref: Neil Ford &amp; Mark Richards</a:t>
            </a:r>
            <a:br>
              <a:rPr lang="en-US" sz="1200" b="1" dirty="0"/>
            </a:br>
            <a:r>
              <a:rPr lang="en-US" sz="1200" b="1" dirty="0"/>
              <a:t>Software Architecture Fundamentals</a:t>
            </a:r>
          </a:p>
        </p:txBody>
      </p:sp>
      <p:pic>
        <p:nvPicPr>
          <p:cNvPr id="2" name="Picture 1">
            <a:extLst>
              <a:ext uri="{FF2B5EF4-FFF2-40B4-BE49-F238E27FC236}">
                <a16:creationId xmlns:a16="http://schemas.microsoft.com/office/drawing/2014/main" id="{7481521E-B823-C849-B1DA-CEBD285FCB8D}"/>
              </a:ext>
            </a:extLst>
          </p:cNvPr>
          <p:cNvPicPr>
            <a:picLocks noChangeAspect="1"/>
          </p:cNvPicPr>
          <p:nvPr/>
        </p:nvPicPr>
        <p:blipFill>
          <a:blip r:embed="rId2"/>
          <a:stretch>
            <a:fillRect/>
          </a:stretch>
        </p:blipFill>
        <p:spPr>
          <a:xfrm>
            <a:off x="130464" y="1954867"/>
            <a:ext cx="4365336" cy="3222268"/>
          </a:xfrm>
          <a:prstGeom prst="rect">
            <a:avLst/>
          </a:prstGeom>
        </p:spPr>
      </p:pic>
      <p:pic>
        <p:nvPicPr>
          <p:cNvPr id="3" name="Picture 2">
            <a:extLst>
              <a:ext uri="{FF2B5EF4-FFF2-40B4-BE49-F238E27FC236}">
                <a16:creationId xmlns:a16="http://schemas.microsoft.com/office/drawing/2014/main" id="{1F292B9F-CB0D-1240-994E-1241C6D76F43}"/>
              </a:ext>
            </a:extLst>
          </p:cNvPr>
          <p:cNvPicPr>
            <a:picLocks noChangeAspect="1"/>
          </p:cNvPicPr>
          <p:nvPr/>
        </p:nvPicPr>
        <p:blipFill>
          <a:blip r:embed="rId3"/>
          <a:stretch>
            <a:fillRect/>
          </a:stretch>
        </p:blipFill>
        <p:spPr>
          <a:xfrm>
            <a:off x="4495800" y="2095976"/>
            <a:ext cx="4382036" cy="2940050"/>
          </a:xfrm>
          <a:prstGeom prst="rect">
            <a:avLst/>
          </a:prstGeom>
        </p:spPr>
      </p:pic>
    </p:spTree>
    <p:extLst>
      <p:ext uri="{BB962C8B-B14F-4D97-AF65-F5344CB8AC3E}">
        <p14:creationId xmlns:p14="http://schemas.microsoft.com/office/powerpoint/2010/main" val="795794095"/>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5"/>
          <p:cNvSpPr>
            <a:spLocks noGrp="1"/>
          </p:cNvSpPr>
          <p:nvPr>
            <p:ph type="sldNum" sz="quarter" idx="11"/>
          </p:nvPr>
        </p:nvSpPr>
        <p:spPr/>
        <p:txBody>
          <a:bodyPr/>
          <a:lstStyle/>
          <a:p>
            <a:fld id="{12AEBEB9-08C4-1842-B6EC-4A1B60805F06}" type="slidenum">
              <a:rPr lang="en-US"/>
              <a:pPr/>
              <a:t>12</a:t>
            </a:fld>
            <a:endParaRPr lang="en-US"/>
          </a:p>
        </p:txBody>
      </p:sp>
      <p:sp>
        <p:nvSpPr>
          <p:cNvPr id="733186" name="Rectangle 2"/>
          <p:cNvSpPr>
            <a:spLocks noGrp="1" noChangeArrowheads="1"/>
          </p:cNvSpPr>
          <p:nvPr>
            <p:ph type="title"/>
          </p:nvPr>
        </p:nvSpPr>
        <p:spPr/>
        <p:txBody>
          <a:bodyPr/>
          <a:lstStyle/>
          <a:p>
            <a:pPr defTabSz="895350"/>
            <a:r>
              <a:rPr lang="en-US" dirty="0"/>
              <a:t>Tenets of SOA – Boundaries are Explicit</a:t>
            </a:r>
          </a:p>
        </p:txBody>
      </p:sp>
      <p:sp>
        <p:nvSpPr>
          <p:cNvPr id="6" name="Content Placeholder 2"/>
          <p:cNvSpPr>
            <a:spLocks noGrp="1"/>
          </p:cNvSpPr>
          <p:nvPr>
            <p:ph type="body" sz="half" idx="1"/>
          </p:nvPr>
        </p:nvSpPr>
        <p:spPr>
          <a:xfrm>
            <a:off x="771525" y="1447800"/>
            <a:ext cx="7991475" cy="4286250"/>
          </a:xfrm>
        </p:spPr>
        <p:txBody>
          <a:bodyPr>
            <a:noAutofit/>
          </a:bodyPr>
          <a:lstStyle/>
          <a:p>
            <a:r>
              <a:rPr lang="en-US" sz="2000" dirty="0"/>
              <a:t>A boundary represents the border between the services interface and its internal private representation</a:t>
            </a:r>
          </a:p>
          <a:p>
            <a:r>
              <a:rPr lang="en-US" sz="2000" dirty="0"/>
              <a:t>Interaction via messages is used to cross well-defined boundaries</a:t>
            </a:r>
          </a:p>
          <a:p>
            <a:r>
              <a:rPr lang="en-US" sz="2000" dirty="0"/>
              <a:t>A boundary is used to abstract certain factors such as geography, trust, or execution complexity </a:t>
            </a:r>
          </a:p>
          <a:p>
            <a:r>
              <a:rPr lang="en-US" sz="2000" dirty="0"/>
              <a:t>A SOA-based design needs to account for the opaque aspects of crossing boundaries</a:t>
            </a:r>
          </a:p>
          <a:p>
            <a:pPr lvl="1"/>
            <a:r>
              <a:rPr lang="en-US" sz="1600" dirty="0"/>
              <a:t>The physical location of the service is unknown and should not matter</a:t>
            </a:r>
          </a:p>
          <a:p>
            <a:pPr lvl="1"/>
            <a:r>
              <a:rPr lang="en-US" sz="1600" dirty="0"/>
              <a:t>Security models and policies are enforced as boundaries are crossed</a:t>
            </a:r>
          </a:p>
          <a:p>
            <a:pPr lvl="1"/>
            <a:r>
              <a:rPr lang="en-US" sz="1600" dirty="0" err="1"/>
              <a:t>Marshalling</a:t>
            </a:r>
            <a:r>
              <a:rPr lang="en-US" sz="1600" dirty="0"/>
              <a:t> and casting data structures from the services public interface to private internal representations might require additional resources</a:t>
            </a:r>
          </a:p>
          <a:p>
            <a:pPr lvl="1"/>
            <a:r>
              <a:rPr lang="en-US" sz="1600" dirty="0"/>
              <a:t>The service consumer is likely to have no knowledge of the internal service implementation and therefore has no control over certain service execution aspects such as performance</a:t>
            </a:r>
          </a:p>
          <a:p>
            <a:pPr lvl="1"/>
            <a:r>
              <a:rPr lang="en-US" sz="1600" dirty="0"/>
              <a:t>The distributed nature of crossing service boundaries introduces multiple opportunities for errors, thus error processing must be robust</a:t>
            </a:r>
          </a:p>
          <a:p>
            <a:pPr lvl="1"/>
            <a:endParaRPr lang="en-US" sz="1600" dirty="0"/>
          </a:p>
        </p:txBody>
      </p:sp>
    </p:spTree>
    <p:extLst>
      <p:ext uri="{BB962C8B-B14F-4D97-AF65-F5344CB8AC3E}">
        <p14:creationId xmlns:p14="http://schemas.microsoft.com/office/powerpoint/2010/main" val="28262625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5"/>
          <p:cNvSpPr>
            <a:spLocks noGrp="1"/>
          </p:cNvSpPr>
          <p:nvPr>
            <p:ph type="sldNum" sz="quarter" idx="11"/>
          </p:nvPr>
        </p:nvSpPr>
        <p:spPr/>
        <p:txBody>
          <a:bodyPr/>
          <a:lstStyle/>
          <a:p>
            <a:fld id="{12AEBEB9-08C4-1842-B6EC-4A1B60805F06}" type="slidenum">
              <a:rPr lang="en-US"/>
              <a:pPr/>
              <a:t>13</a:t>
            </a:fld>
            <a:endParaRPr lang="en-US"/>
          </a:p>
        </p:txBody>
      </p:sp>
      <p:sp>
        <p:nvSpPr>
          <p:cNvPr id="733186" name="Rectangle 2"/>
          <p:cNvSpPr>
            <a:spLocks noGrp="1" noChangeArrowheads="1"/>
          </p:cNvSpPr>
          <p:nvPr>
            <p:ph type="title"/>
          </p:nvPr>
        </p:nvSpPr>
        <p:spPr/>
        <p:txBody>
          <a:bodyPr/>
          <a:lstStyle/>
          <a:p>
            <a:pPr defTabSz="895350"/>
            <a:r>
              <a:rPr lang="en-US" dirty="0"/>
              <a:t>Tenets of SOA – Services are Autonomous</a:t>
            </a:r>
          </a:p>
        </p:txBody>
      </p:sp>
      <p:sp>
        <p:nvSpPr>
          <p:cNvPr id="6" name="Content Placeholder 2"/>
          <p:cNvSpPr>
            <a:spLocks noGrp="1"/>
          </p:cNvSpPr>
          <p:nvPr>
            <p:ph type="body" sz="half" idx="1"/>
          </p:nvPr>
        </p:nvSpPr>
        <p:spPr>
          <a:xfrm>
            <a:off x="771525" y="1657350"/>
            <a:ext cx="8143875" cy="4286250"/>
          </a:xfrm>
        </p:spPr>
        <p:txBody>
          <a:bodyPr>
            <a:noAutofit/>
          </a:bodyPr>
          <a:lstStyle/>
          <a:p>
            <a:r>
              <a:rPr lang="en-US" sz="2000" dirty="0"/>
              <a:t>Services are entities that can be independent deployed, versioned and managed </a:t>
            </a:r>
          </a:p>
          <a:p>
            <a:r>
              <a:rPr lang="en-US" sz="2000" dirty="0"/>
              <a:t>Services are dynamically addressable through a well known URI</a:t>
            </a:r>
          </a:p>
          <a:p>
            <a:r>
              <a:rPr lang="en-US" sz="2000" dirty="0"/>
              <a:t>The physical location of the service can change with the expectation of not impacting the consumer</a:t>
            </a:r>
          </a:p>
          <a:p>
            <a:r>
              <a:rPr lang="en-US" sz="2000" dirty="0"/>
              <a:t>If the service relies on another service, it should not use the service client to bridge this dependency</a:t>
            </a:r>
          </a:p>
          <a:p>
            <a:r>
              <a:rPr lang="en-US" sz="2000" dirty="0"/>
              <a:t>Both service consumers and service providers should take a pessimistic view of performance and the behavior of the other party</a:t>
            </a:r>
          </a:p>
          <a:p>
            <a:pPr lvl="1"/>
            <a:r>
              <a:rPr lang="en-US" sz="1600" dirty="0"/>
              <a:t>Service consumers should be able to time-out and appropriately deal with a slow response times</a:t>
            </a:r>
          </a:p>
          <a:p>
            <a:pPr lvl="1"/>
            <a:r>
              <a:rPr lang="en-US" sz="1600" dirty="0"/>
              <a:t>Service providers should assume that service consumers might misuse the service (accidently or maliciously) and be hardened to deal with these issues</a:t>
            </a:r>
          </a:p>
          <a:p>
            <a:pPr lvl="1"/>
            <a:endParaRPr lang="en-US" sz="1600" dirty="0"/>
          </a:p>
          <a:p>
            <a:pPr lvl="1"/>
            <a:endParaRPr lang="en-US" sz="1600" dirty="0"/>
          </a:p>
        </p:txBody>
      </p:sp>
    </p:spTree>
    <p:extLst>
      <p:ext uri="{BB962C8B-B14F-4D97-AF65-F5344CB8AC3E}">
        <p14:creationId xmlns:p14="http://schemas.microsoft.com/office/powerpoint/2010/main" val="11446149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5"/>
          <p:cNvSpPr>
            <a:spLocks noGrp="1"/>
          </p:cNvSpPr>
          <p:nvPr>
            <p:ph type="sldNum" sz="quarter" idx="11"/>
          </p:nvPr>
        </p:nvSpPr>
        <p:spPr/>
        <p:txBody>
          <a:bodyPr/>
          <a:lstStyle/>
          <a:p>
            <a:fld id="{12AEBEB9-08C4-1842-B6EC-4A1B60805F06}" type="slidenum">
              <a:rPr lang="en-US"/>
              <a:pPr/>
              <a:t>14</a:t>
            </a:fld>
            <a:endParaRPr lang="en-US"/>
          </a:p>
        </p:txBody>
      </p:sp>
      <p:sp>
        <p:nvSpPr>
          <p:cNvPr id="733186" name="Rectangle 2"/>
          <p:cNvSpPr>
            <a:spLocks noGrp="1" noChangeArrowheads="1"/>
          </p:cNvSpPr>
          <p:nvPr>
            <p:ph type="title"/>
          </p:nvPr>
        </p:nvSpPr>
        <p:spPr/>
        <p:txBody>
          <a:bodyPr/>
          <a:lstStyle/>
          <a:p>
            <a:pPr defTabSz="895350"/>
            <a:r>
              <a:rPr lang="en-US" dirty="0"/>
              <a:t>Tenets of SOA – Services Share Schema and Contract, not Class</a:t>
            </a:r>
          </a:p>
        </p:txBody>
      </p:sp>
      <p:sp>
        <p:nvSpPr>
          <p:cNvPr id="6" name="Content Placeholder 2"/>
          <p:cNvSpPr>
            <a:spLocks noGrp="1"/>
          </p:cNvSpPr>
          <p:nvPr>
            <p:ph type="body" sz="half" idx="1"/>
          </p:nvPr>
        </p:nvSpPr>
        <p:spPr>
          <a:xfrm>
            <a:off x="771525" y="1657350"/>
            <a:ext cx="7915275" cy="4286250"/>
          </a:xfrm>
        </p:spPr>
        <p:txBody>
          <a:bodyPr>
            <a:noAutofit/>
          </a:bodyPr>
          <a:lstStyle/>
          <a:p>
            <a:r>
              <a:rPr lang="en-US" sz="2200" dirty="0"/>
              <a:t>Services interaction should be based solely on the services interface contract (versions, discovery, policies, message-formats/schemas, behaviors)</a:t>
            </a:r>
          </a:p>
          <a:p>
            <a:r>
              <a:rPr lang="en-US" sz="2200" dirty="0"/>
              <a:t>Implementation details of a service (the class structure used to construct the service) are independent from the interface used to invoke the service</a:t>
            </a:r>
          </a:p>
          <a:p>
            <a:r>
              <a:rPr lang="en-US" sz="2200" dirty="0"/>
              <a:t>The key to designing good services, is designing good service interfaces</a:t>
            </a:r>
          </a:p>
          <a:p>
            <a:pPr lvl="1"/>
            <a:r>
              <a:rPr lang="en-US" sz="1800" dirty="0"/>
              <a:t>They are hard to change – may break existing service consumers</a:t>
            </a:r>
          </a:p>
          <a:p>
            <a:pPr lvl="1"/>
            <a:r>
              <a:rPr lang="en-US" sz="1800" dirty="0"/>
              <a:t>They can introduce performance challenges – transforming between the service interface and native interface can be expensive</a:t>
            </a:r>
          </a:p>
          <a:p>
            <a:pPr lvl="1"/>
            <a:r>
              <a:rPr lang="en-US" sz="1800" dirty="0"/>
              <a:t>Consumers must not only know the structural aspects of the interface but also the policies that govern the service implementation</a:t>
            </a:r>
          </a:p>
          <a:p>
            <a:pPr lvl="1"/>
            <a:endParaRPr lang="en-US" sz="1800" dirty="0"/>
          </a:p>
          <a:p>
            <a:pPr lvl="1"/>
            <a:endParaRPr lang="en-US" sz="1800" dirty="0"/>
          </a:p>
        </p:txBody>
      </p:sp>
    </p:spTree>
    <p:extLst>
      <p:ext uri="{BB962C8B-B14F-4D97-AF65-F5344CB8AC3E}">
        <p14:creationId xmlns:p14="http://schemas.microsoft.com/office/powerpoint/2010/main" val="6342199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5"/>
          <p:cNvSpPr>
            <a:spLocks noGrp="1"/>
          </p:cNvSpPr>
          <p:nvPr>
            <p:ph type="sldNum" sz="quarter" idx="11"/>
          </p:nvPr>
        </p:nvSpPr>
        <p:spPr/>
        <p:txBody>
          <a:bodyPr/>
          <a:lstStyle/>
          <a:p>
            <a:fld id="{12AEBEB9-08C4-1842-B6EC-4A1B60805F06}" type="slidenum">
              <a:rPr lang="en-US"/>
              <a:pPr/>
              <a:t>15</a:t>
            </a:fld>
            <a:endParaRPr lang="en-US"/>
          </a:p>
        </p:txBody>
      </p:sp>
      <p:sp>
        <p:nvSpPr>
          <p:cNvPr id="733186" name="Rectangle 2"/>
          <p:cNvSpPr>
            <a:spLocks noGrp="1" noChangeArrowheads="1"/>
          </p:cNvSpPr>
          <p:nvPr>
            <p:ph type="title"/>
          </p:nvPr>
        </p:nvSpPr>
        <p:spPr/>
        <p:txBody>
          <a:bodyPr/>
          <a:lstStyle/>
          <a:p>
            <a:pPr defTabSz="895350"/>
            <a:r>
              <a:rPr lang="en-US" dirty="0"/>
              <a:t>Tenets of SOA – Service Compatibility is based on Policy</a:t>
            </a:r>
          </a:p>
        </p:txBody>
      </p:sp>
      <p:sp>
        <p:nvSpPr>
          <p:cNvPr id="6" name="Content Placeholder 2"/>
          <p:cNvSpPr>
            <a:spLocks noGrp="1"/>
          </p:cNvSpPr>
          <p:nvPr>
            <p:ph type="body" sz="half" idx="1"/>
          </p:nvPr>
        </p:nvSpPr>
        <p:spPr>
          <a:xfrm>
            <a:off x="771525" y="1600200"/>
            <a:ext cx="7610475" cy="4286250"/>
          </a:xfrm>
        </p:spPr>
        <p:txBody>
          <a:bodyPr>
            <a:noAutofit/>
          </a:bodyPr>
          <a:lstStyle/>
          <a:p>
            <a:r>
              <a:rPr lang="en-US" sz="2400" dirty="0"/>
              <a:t>Service interfaces define the structural contract for interfacing with a service, policies define the semantic aspects of interacting with a service</a:t>
            </a:r>
          </a:p>
          <a:p>
            <a:r>
              <a:rPr lang="en-US" sz="2400" dirty="0"/>
              <a:t>Policies govern the behavior and expectations of a particular service, example:</a:t>
            </a:r>
          </a:p>
          <a:p>
            <a:pPr lvl="1"/>
            <a:r>
              <a:rPr lang="en-US" sz="2000" dirty="0"/>
              <a:t>Before a new user is created, the ID must be unique</a:t>
            </a:r>
          </a:p>
          <a:p>
            <a:pPr lvl="1"/>
            <a:r>
              <a:rPr lang="en-US" sz="2000" dirty="0"/>
              <a:t>Services supporting external users should be given more priority than services supporting internal applications</a:t>
            </a:r>
          </a:p>
          <a:p>
            <a:pPr lvl="1"/>
            <a:r>
              <a:rPr lang="en-US" sz="2000" dirty="0"/>
              <a:t>A secure service must adhere to a set of required security policies (e.g., </a:t>
            </a:r>
            <a:r>
              <a:rPr lang="en-US" sz="2000" dirty="0" err="1"/>
              <a:t>OAuth</a:t>
            </a:r>
            <a:r>
              <a:rPr lang="en-US" sz="2000" dirty="0"/>
              <a:t>, mutual </a:t>
            </a:r>
            <a:r>
              <a:rPr lang="en-US" sz="2000" dirty="0" err="1"/>
              <a:t>auth</a:t>
            </a:r>
            <a:r>
              <a:rPr lang="en-US" sz="2000" dirty="0"/>
              <a:t>, </a:t>
            </a:r>
            <a:r>
              <a:rPr lang="en-US" sz="2000" dirty="0" err="1"/>
              <a:t>etc</a:t>
            </a:r>
            <a:r>
              <a:rPr lang="en-US" sz="2000" dirty="0"/>
              <a:t>) </a:t>
            </a:r>
          </a:p>
          <a:p>
            <a:pPr lvl="1"/>
            <a:r>
              <a:rPr lang="en-US" sz="2000" dirty="0"/>
              <a:t>Messages received by a service must be encrypted in a certain way</a:t>
            </a:r>
          </a:p>
          <a:p>
            <a:pPr lvl="1"/>
            <a:r>
              <a:rPr lang="en-US" sz="2000" dirty="0"/>
              <a:t>Messages can be accepted over a queue or HTTP</a:t>
            </a:r>
            <a:endParaRPr lang="en-US" sz="1000" dirty="0"/>
          </a:p>
          <a:p>
            <a:pPr lvl="1"/>
            <a:endParaRPr lang="en-US" sz="1800" dirty="0"/>
          </a:p>
          <a:p>
            <a:pPr lvl="1"/>
            <a:endParaRPr lang="en-US" sz="1800" dirty="0"/>
          </a:p>
        </p:txBody>
      </p:sp>
    </p:spTree>
    <p:extLst>
      <p:ext uri="{BB962C8B-B14F-4D97-AF65-F5344CB8AC3E}">
        <p14:creationId xmlns:p14="http://schemas.microsoft.com/office/powerpoint/2010/main" val="24997594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5"/>
          <p:cNvSpPr>
            <a:spLocks noGrp="1"/>
          </p:cNvSpPr>
          <p:nvPr>
            <p:ph type="sldNum" sz="quarter" idx="11"/>
          </p:nvPr>
        </p:nvSpPr>
        <p:spPr/>
        <p:txBody>
          <a:bodyPr/>
          <a:lstStyle/>
          <a:p>
            <a:fld id="{12AEBEB9-08C4-1842-B6EC-4A1B60805F06}" type="slidenum">
              <a:rPr lang="en-US"/>
              <a:pPr/>
              <a:t>16</a:t>
            </a:fld>
            <a:endParaRPr lang="en-US"/>
          </a:p>
        </p:txBody>
      </p:sp>
      <p:sp>
        <p:nvSpPr>
          <p:cNvPr id="733186" name="Rectangle 2"/>
          <p:cNvSpPr>
            <a:spLocks noGrp="1" noChangeArrowheads="1"/>
          </p:cNvSpPr>
          <p:nvPr>
            <p:ph type="title"/>
          </p:nvPr>
        </p:nvSpPr>
        <p:spPr/>
        <p:txBody>
          <a:bodyPr/>
          <a:lstStyle/>
          <a:p>
            <a:pPr defTabSz="895350"/>
            <a:r>
              <a:rPr lang="en-US" dirty="0"/>
              <a:t>Designing for SOA – build upon previous knowledge in OOD and COD</a:t>
            </a:r>
          </a:p>
        </p:txBody>
      </p:sp>
      <p:pic>
        <p:nvPicPr>
          <p:cNvPr id="8" name="Picture 7"/>
          <p:cNvPicPr>
            <a:picLocks noChangeAspect="1"/>
          </p:cNvPicPr>
          <p:nvPr/>
        </p:nvPicPr>
        <p:blipFill>
          <a:blip r:embed="rId2"/>
          <a:stretch>
            <a:fillRect/>
          </a:stretch>
        </p:blipFill>
        <p:spPr>
          <a:xfrm>
            <a:off x="1524000" y="2362200"/>
            <a:ext cx="5715000" cy="3230217"/>
          </a:xfrm>
          <a:prstGeom prst="rect">
            <a:avLst/>
          </a:prstGeom>
        </p:spPr>
      </p:pic>
    </p:spTree>
    <p:extLst>
      <p:ext uri="{BB962C8B-B14F-4D97-AF65-F5344CB8AC3E}">
        <p14:creationId xmlns:p14="http://schemas.microsoft.com/office/powerpoint/2010/main" val="15590940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5"/>
          <p:cNvSpPr>
            <a:spLocks noGrp="1"/>
          </p:cNvSpPr>
          <p:nvPr>
            <p:ph type="sldNum" sz="quarter" idx="11"/>
          </p:nvPr>
        </p:nvSpPr>
        <p:spPr/>
        <p:txBody>
          <a:bodyPr/>
          <a:lstStyle/>
          <a:p>
            <a:fld id="{12AEBEB9-08C4-1842-B6EC-4A1B60805F06}" type="slidenum">
              <a:rPr lang="en-US"/>
              <a:pPr/>
              <a:t>17</a:t>
            </a:fld>
            <a:endParaRPr lang="en-US"/>
          </a:p>
        </p:txBody>
      </p:sp>
      <p:sp>
        <p:nvSpPr>
          <p:cNvPr id="733186" name="Rectangle 2"/>
          <p:cNvSpPr>
            <a:spLocks noGrp="1" noChangeArrowheads="1"/>
          </p:cNvSpPr>
          <p:nvPr>
            <p:ph type="title"/>
          </p:nvPr>
        </p:nvSpPr>
        <p:spPr/>
        <p:txBody>
          <a:bodyPr/>
          <a:lstStyle/>
          <a:p>
            <a:pPr defTabSz="895350"/>
            <a:r>
              <a:rPr lang="en-US" dirty="0"/>
              <a:t>Characteristics of the SOA Style</a:t>
            </a:r>
          </a:p>
        </p:txBody>
      </p:sp>
      <p:sp>
        <p:nvSpPr>
          <p:cNvPr id="6" name="Content Placeholder 2"/>
          <p:cNvSpPr>
            <a:spLocks noGrp="1"/>
          </p:cNvSpPr>
          <p:nvPr>
            <p:ph type="body" sz="half" idx="1"/>
          </p:nvPr>
        </p:nvSpPr>
        <p:spPr>
          <a:xfrm>
            <a:off x="771525" y="4267200"/>
            <a:ext cx="7839075" cy="1524000"/>
          </a:xfrm>
        </p:spPr>
        <p:txBody>
          <a:bodyPr>
            <a:noAutofit/>
          </a:bodyPr>
          <a:lstStyle/>
          <a:p>
            <a:pPr marL="0" indent="0" fontAlgn="auto">
              <a:spcAft>
                <a:spcPts val="0"/>
              </a:spcAft>
              <a:buClrTx/>
              <a:buSzTx/>
              <a:buNone/>
              <a:defRPr/>
            </a:pPr>
            <a:r>
              <a:rPr lang="en-US" sz="2000" dirty="0"/>
              <a:t>SOA-based architectures have been around for a long time and have matured over the years.  While once an approach to manage design and integration complexity - SOA-based architectures have matured to the point where many companies are starting to offer service-only solutions (APIs) leaving the build of interesting applications to others. See: https://</a:t>
            </a:r>
            <a:r>
              <a:rPr lang="en-US" sz="2000" dirty="0" err="1"/>
              <a:t>apigee.com</a:t>
            </a:r>
            <a:r>
              <a:rPr lang="en-US" sz="2000" dirty="0"/>
              <a:t>/console/others</a:t>
            </a:r>
          </a:p>
        </p:txBody>
      </p:sp>
      <p:graphicFrame>
        <p:nvGraphicFramePr>
          <p:cNvPr id="3" name="Table 2"/>
          <p:cNvGraphicFramePr>
            <a:graphicFrameLocks noGrp="1"/>
          </p:cNvGraphicFramePr>
          <p:nvPr>
            <p:extLst>
              <p:ext uri="{D42A27DB-BD31-4B8C-83A1-F6EECF244321}">
                <p14:modId xmlns:p14="http://schemas.microsoft.com/office/powerpoint/2010/main" val="3512402576"/>
              </p:ext>
            </p:extLst>
          </p:nvPr>
        </p:nvGraphicFramePr>
        <p:xfrm>
          <a:off x="762000" y="1752600"/>
          <a:ext cx="8001001" cy="2382520"/>
        </p:xfrm>
        <a:graphic>
          <a:graphicData uri="http://schemas.openxmlformats.org/drawingml/2006/table">
            <a:tbl>
              <a:tblPr firstRow="1" bandRow="1">
                <a:tableStyleId>{5C22544A-7EE6-4342-B048-85BDC9FD1C3A}</a:tableStyleId>
              </a:tblPr>
              <a:tblGrid>
                <a:gridCol w="2055727">
                  <a:extLst>
                    <a:ext uri="{9D8B030D-6E8A-4147-A177-3AD203B41FA5}">
                      <a16:colId xmlns:a16="http://schemas.microsoft.com/office/drawing/2014/main" val="20000"/>
                    </a:ext>
                  </a:extLst>
                </a:gridCol>
                <a:gridCol w="2821073">
                  <a:extLst>
                    <a:ext uri="{9D8B030D-6E8A-4147-A177-3AD203B41FA5}">
                      <a16:colId xmlns:a16="http://schemas.microsoft.com/office/drawing/2014/main" val="20001"/>
                    </a:ext>
                  </a:extLst>
                </a:gridCol>
                <a:gridCol w="3124201">
                  <a:extLst>
                    <a:ext uri="{9D8B030D-6E8A-4147-A177-3AD203B41FA5}">
                      <a16:colId xmlns:a16="http://schemas.microsoft.com/office/drawing/2014/main" val="20002"/>
                    </a:ext>
                  </a:extLst>
                </a:gridCol>
              </a:tblGrid>
              <a:tr h="370840">
                <a:tc>
                  <a:txBody>
                    <a:bodyPr/>
                    <a:lstStyle/>
                    <a:p>
                      <a:r>
                        <a:rPr lang="en-US" sz="1200" dirty="0">
                          <a:solidFill>
                            <a:schemeClr val="tx1"/>
                          </a:solidFill>
                        </a:rPr>
                        <a:t>Characteristic</a:t>
                      </a:r>
                    </a:p>
                  </a:txBody>
                  <a:tcPr/>
                </a:tc>
                <a:tc>
                  <a:txBody>
                    <a:bodyPr/>
                    <a:lstStyle/>
                    <a:p>
                      <a:r>
                        <a:rPr lang="en-US" sz="1200" dirty="0">
                          <a:solidFill>
                            <a:schemeClr val="tx1"/>
                          </a:solidFill>
                        </a:rPr>
                        <a:t>Traditional Architectures</a:t>
                      </a:r>
                    </a:p>
                  </a:txBody>
                  <a:tcPr/>
                </a:tc>
                <a:tc>
                  <a:txBody>
                    <a:bodyPr/>
                    <a:lstStyle/>
                    <a:p>
                      <a:r>
                        <a:rPr lang="en-US" sz="1200" dirty="0">
                          <a:solidFill>
                            <a:schemeClr val="tx1"/>
                          </a:solidFill>
                        </a:rPr>
                        <a:t>SOA Architectures</a:t>
                      </a:r>
                    </a:p>
                  </a:txBody>
                  <a:tcPr/>
                </a:tc>
                <a:extLst>
                  <a:ext uri="{0D108BD9-81ED-4DB2-BD59-A6C34878D82A}">
                    <a16:rowId xmlns:a16="http://schemas.microsoft.com/office/drawing/2014/main" val="10000"/>
                  </a:ext>
                </a:extLst>
              </a:tr>
              <a:tr h="370840">
                <a:tc>
                  <a:txBody>
                    <a:bodyPr/>
                    <a:lstStyle/>
                    <a:p>
                      <a:r>
                        <a:rPr lang="en-US" sz="1200" dirty="0"/>
                        <a:t>Design &amp; Implementation</a:t>
                      </a:r>
                    </a:p>
                  </a:txBody>
                  <a:tcPr/>
                </a:tc>
                <a:tc>
                  <a:txBody>
                    <a:bodyPr/>
                    <a:lstStyle/>
                    <a:p>
                      <a:pPr marL="171450" indent="-171450">
                        <a:buFont typeface="Arial"/>
                        <a:buChar char="•"/>
                      </a:pPr>
                      <a:r>
                        <a:rPr lang="en-US" sz="1200" dirty="0"/>
                        <a:t>Function Oriented</a:t>
                      </a:r>
                    </a:p>
                    <a:p>
                      <a:pPr marL="171450" indent="-171450">
                        <a:buFont typeface="Arial"/>
                        <a:buChar char="•"/>
                      </a:pPr>
                      <a:r>
                        <a:rPr lang="en-US" sz="1200" dirty="0"/>
                        <a:t>Designed to Last</a:t>
                      </a:r>
                    </a:p>
                    <a:p>
                      <a:pPr marL="171450" indent="-171450">
                        <a:buFont typeface="Arial"/>
                        <a:buChar char="•"/>
                      </a:pPr>
                      <a:r>
                        <a:rPr lang="en-US" sz="1200" dirty="0"/>
                        <a:t>Long development cycles</a:t>
                      </a:r>
                    </a:p>
                    <a:p>
                      <a:pPr marL="171450" indent="-171450">
                        <a:buFont typeface="Arial"/>
                        <a:buChar char="•"/>
                      </a:pPr>
                      <a:r>
                        <a:rPr lang="en-US" sz="1200" dirty="0"/>
                        <a:t>Integration</a:t>
                      </a:r>
                      <a:r>
                        <a:rPr lang="en-US" sz="1200" baseline="0" dirty="0"/>
                        <a:t> with other applications difficult </a:t>
                      </a:r>
                      <a:endParaRPr lang="en-US" sz="1200" dirty="0"/>
                    </a:p>
                  </a:txBody>
                  <a:tcPr/>
                </a:tc>
                <a:tc>
                  <a:txBody>
                    <a:bodyPr/>
                    <a:lstStyle/>
                    <a:p>
                      <a:pPr marL="171450" indent="-171450">
                        <a:buFont typeface="Arial"/>
                        <a:buChar char="•"/>
                      </a:pPr>
                      <a:r>
                        <a:rPr lang="en-US" sz="1200" dirty="0"/>
                        <a:t>Coordination Oriented</a:t>
                      </a:r>
                    </a:p>
                    <a:p>
                      <a:pPr marL="171450" indent="-171450">
                        <a:buFont typeface="Arial"/>
                        <a:buChar char="•"/>
                      </a:pPr>
                      <a:r>
                        <a:rPr lang="en-US" sz="1200" dirty="0"/>
                        <a:t>Built for Change</a:t>
                      </a:r>
                    </a:p>
                    <a:p>
                      <a:pPr marL="171450" indent="-171450">
                        <a:buFont typeface="Arial"/>
                        <a:buChar char="•"/>
                      </a:pPr>
                      <a:r>
                        <a:rPr lang="en-US" sz="1200" dirty="0"/>
                        <a:t>Build</a:t>
                      </a:r>
                      <a:r>
                        <a:rPr lang="en-US" sz="1200" baseline="0" dirty="0"/>
                        <a:t> and deployed incrementally</a:t>
                      </a:r>
                    </a:p>
                    <a:p>
                      <a:pPr marL="171450" indent="-171450">
                        <a:buFont typeface="Arial"/>
                        <a:buChar char="•"/>
                      </a:pPr>
                      <a:r>
                        <a:rPr lang="en-US" sz="1200" baseline="0" dirty="0"/>
                        <a:t>Ease of integration with other applications</a:t>
                      </a:r>
                      <a:endParaRPr lang="en-US" sz="1200" dirty="0"/>
                    </a:p>
                  </a:txBody>
                  <a:tcPr/>
                </a:tc>
                <a:extLst>
                  <a:ext uri="{0D108BD9-81ED-4DB2-BD59-A6C34878D82A}">
                    <a16:rowId xmlns:a16="http://schemas.microsoft.com/office/drawing/2014/main" val="10001"/>
                  </a:ext>
                </a:extLst>
              </a:tr>
              <a:tr h="370840">
                <a:tc>
                  <a:txBody>
                    <a:bodyPr/>
                    <a:lstStyle/>
                    <a:p>
                      <a:r>
                        <a:rPr lang="en-US" sz="1200" dirty="0"/>
                        <a:t>Physical System</a:t>
                      </a:r>
                    </a:p>
                  </a:txBody>
                  <a:tcPr/>
                </a:tc>
                <a:tc>
                  <a:txBody>
                    <a:bodyPr/>
                    <a:lstStyle/>
                    <a:p>
                      <a:pPr marL="171450" indent="-171450">
                        <a:buFont typeface="Arial"/>
                        <a:buChar char="•"/>
                      </a:pPr>
                      <a:r>
                        <a:rPr lang="en-US" sz="1200" dirty="0"/>
                        <a:t>Application</a:t>
                      </a:r>
                      <a:r>
                        <a:rPr lang="en-US" sz="1200" baseline="0" dirty="0"/>
                        <a:t> boundaries intrinsic to system</a:t>
                      </a:r>
                    </a:p>
                    <a:p>
                      <a:pPr marL="171450" indent="-171450">
                        <a:buFont typeface="Arial"/>
                        <a:buChar char="•"/>
                      </a:pPr>
                      <a:r>
                        <a:rPr lang="en-US" sz="1200" dirty="0"/>
                        <a:t>Tightly</a:t>
                      </a:r>
                      <a:r>
                        <a:rPr lang="en-US" sz="1200" baseline="0" dirty="0"/>
                        <a:t> coupled components</a:t>
                      </a:r>
                    </a:p>
                    <a:p>
                      <a:pPr marL="171450" indent="-171450">
                        <a:buFont typeface="Arial"/>
                        <a:buChar char="•"/>
                      </a:pPr>
                      <a:r>
                        <a:rPr lang="en-US" sz="1200" dirty="0"/>
                        <a:t>Object- or Component-oriented interactions</a:t>
                      </a:r>
                    </a:p>
                  </a:txBody>
                  <a:tcPr/>
                </a:tc>
                <a:tc>
                  <a:txBody>
                    <a:bodyPr/>
                    <a:lstStyle/>
                    <a:p>
                      <a:pPr marL="171450" indent="-171450">
                        <a:buFont typeface="Arial"/>
                        <a:buChar char="•"/>
                      </a:pPr>
                      <a:r>
                        <a:rPr lang="en-US" sz="1200" dirty="0"/>
                        <a:t>Enterprise solutions</a:t>
                      </a:r>
                    </a:p>
                    <a:p>
                      <a:pPr marL="171450" indent="-171450">
                        <a:buFont typeface="Arial"/>
                        <a:buChar char="•"/>
                      </a:pPr>
                      <a:r>
                        <a:rPr lang="en-US" sz="1200" dirty="0"/>
                        <a:t>Loosely coupled</a:t>
                      </a:r>
                    </a:p>
                    <a:p>
                      <a:pPr marL="171450" indent="-171450">
                        <a:buFont typeface="Arial"/>
                        <a:buChar char="•"/>
                      </a:pPr>
                      <a:r>
                        <a:rPr lang="en-US" sz="1200" dirty="0"/>
                        <a:t>Semantic message-oriented interactions</a:t>
                      </a:r>
                    </a:p>
                  </a:txBody>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42059612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5"/>
          <p:cNvSpPr>
            <a:spLocks noGrp="1"/>
          </p:cNvSpPr>
          <p:nvPr>
            <p:ph type="sldNum" sz="quarter" idx="11"/>
          </p:nvPr>
        </p:nvSpPr>
        <p:spPr/>
        <p:txBody>
          <a:bodyPr/>
          <a:lstStyle/>
          <a:p>
            <a:fld id="{12AEBEB9-08C4-1842-B6EC-4A1B60805F06}" type="slidenum">
              <a:rPr lang="en-US"/>
              <a:pPr/>
              <a:t>18</a:t>
            </a:fld>
            <a:endParaRPr lang="en-US"/>
          </a:p>
        </p:txBody>
      </p:sp>
      <p:sp>
        <p:nvSpPr>
          <p:cNvPr id="733186" name="Rectangle 2"/>
          <p:cNvSpPr>
            <a:spLocks noGrp="1" noChangeArrowheads="1"/>
          </p:cNvSpPr>
          <p:nvPr>
            <p:ph type="title"/>
          </p:nvPr>
        </p:nvSpPr>
        <p:spPr/>
        <p:txBody>
          <a:bodyPr/>
          <a:lstStyle/>
          <a:p>
            <a:pPr defTabSz="895350"/>
            <a:r>
              <a:rPr lang="en-US" dirty="0"/>
              <a:t>Ingredients needed to create applications using the SOA style</a:t>
            </a:r>
          </a:p>
        </p:txBody>
      </p:sp>
      <p:sp>
        <p:nvSpPr>
          <p:cNvPr id="733187" name="Rectangle 3" descr="Rectangle: Click to edit Master text styles&#10;Second level&#10;Third level&#10;Fourth level&#10;Fifth level"/>
          <p:cNvSpPr>
            <a:spLocks noGrp="1" noChangeArrowheads="1"/>
          </p:cNvSpPr>
          <p:nvPr>
            <p:ph type="body" sz="half" idx="1"/>
          </p:nvPr>
        </p:nvSpPr>
        <p:spPr>
          <a:xfrm>
            <a:off x="685800" y="1733550"/>
            <a:ext cx="7915275" cy="4286250"/>
          </a:xfrm>
        </p:spPr>
        <p:txBody>
          <a:bodyPr/>
          <a:lstStyle/>
          <a:p>
            <a:pPr marL="236538" indent="-236538" defTabSz="895350"/>
            <a:r>
              <a:rPr lang="en-US" sz="2000" b="1" dirty="0"/>
              <a:t>A set of services </a:t>
            </a:r>
            <a:r>
              <a:rPr lang="en-US" sz="2000" dirty="0"/>
              <a:t>that is thought to be of value to customers, partners, or other areas of an organization</a:t>
            </a:r>
          </a:p>
          <a:p>
            <a:pPr marL="236538" indent="-236538" defTabSz="895350"/>
            <a:r>
              <a:rPr lang="en-US" sz="2000" b="1" dirty="0"/>
              <a:t>An architectural style </a:t>
            </a:r>
            <a:r>
              <a:rPr lang="en-US" sz="2000" dirty="0"/>
              <a:t>that requires a service provider, mediation, and service requestor with a service description</a:t>
            </a:r>
          </a:p>
          <a:p>
            <a:pPr marL="236538" indent="-236538" defTabSz="895350"/>
            <a:r>
              <a:rPr lang="en-US" sz="2000" b="1" dirty="0"/>
              <a:t>A set of architectural principles, patterns and criteria</a:t>
            </a:r>
            <a:r>
              <a:rPr lang="en-US" sz="2000" dirty="0"/>
              <a:t> that address characteristics such as modularity, encapsulation, loose coupling, separation of concerns, reuse and composability</a:t>
            </a:r>
          </a:p>
          <a:p>
            <a:pPr marL="236538" indent="-236538" defTabSz="895350"/>
            <a:r>
              <a:rPr lang="en-US" sz="2000" b="1" dirty="0"/>
              <a:t>A programming model </a:t>
            </a:r>
            <a:r>
              <a:rPr lang="en-US" sz="2000" dirty="0"/>
              <a:t>complete with standards, tools and technologies that supports web services, REST services or other kinds of services</a:t>
            </a:r>
          </a:p>
          <a:p>
            <a:pPr marL="236538" indent="-236538" defTabSz="895350"/>
            <a:r>
              <a:rPr lang="en-US" sz="2000" b="1" dirty="0"/>
              <a:t>A middleware solution </a:t>
            </a:r>
            <a:r>
              <a:rPr lang="en-US" sz="2000" dirty="0"/>
              <a:t>optimized for service assembly, orchestration, monitoring, and management</a:t>
            </a:r>
            <a:endParaRPr lang="en-US" sz="1800" dirty="0"/>
          </a:p>
        </p:txBody>
      </p:sp>
      <p:sp>
        <p:nvSpPr>
          <p:cNvPr id="6" name="Text Box 4"/>
          <p:cNvSpPr txBox="1">
            <a:spLocks noChangeArrowheads="1"/>
          </p:cNvSpPr>
          <p:nvPr/>
        </p:nvSpPr>
        <p:spPr bwMode="auto">
          <a:xfrm>
            <a:off x="1371600" y="5943600"/>
            <a:ext cx="6241654" cy="34042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3296" tIns="46648" rIns="93296" bIns="46648">
            <a:spAutoFit/>
          </a:bodyPr>
          <a:lstStyle>
            <a:lvl1pPr defTabSz="933450">
              <a:defRPr sz="2400">
                <a:solidFill>
                  <a:schemeClr val="tx1"/>
                </a:solidFill>
                <a:latin typeface="Times New Roman" charset="0"/>
                <a:ea typeface="ＭＳ Ｐゴシック" charset="0"/>
              </a:defRPr>
            </a:lvl1pPr>
            <a:lvl2pPr marL="466725" defTabSz="933450">
              <a:defRPr sz="2400">
                <a:solidFill>
                  <a:schemeClr val="tx1"/>
                </a:solidFill>
                <a:latin typeface="Times New Roman" charset="0"/>
                <a:ea typeface="ＭＳ Ｐゴシック" charset="0"/>
              </a:defRPr>
            </a:lvl2pPr>
            <a:lvl3pPr marL="933450" defTabSz="933450">
              <a:defRPr sz="2400">
                <a:solidFill>
                  <a:schemeClr val="tx1"/>
                </a:solidFill>
                <a:latin typeface="Times New Roman" charset="0"/>
                <a:ea typeface="ＭＳ Ｐゴシック" charset="0"/>
              </a:defRPr>
            </a:lvl3pPr>
            <a:lvl4pPr marL="1400175" defTabSz="933450">
              <a:defRPr sz="2400">
                <a:solidFill>
                  <a:schemeClr val="tx1"/>
                </a:solidFill>
                <a:latin typeface="Times New Roman" charset="0"/>
                <a:ea typeface="ＭＳ Ｐゴシック" charset="0"/>
              </a:defRPr>
            </a:lvl4pPr>
            <a:lvl5pPr marL="1865313" defTabSz="933450">
              <a:defRPr sz="2400">
                <a:solidFill>
                  <a:schemeClr val="tx1"/>
                </a:solidFill>
                <a:latin typeface="Times New Roman" charset="0"/>
                <a:ea typeface="ＭＳ Ｐゴシック" charset="0"/>
              </a:defRPr>
            </a:lvl5pPr>
            <a:lvl6pPr marL="2322513" defTabSz="933450" fontAlgn="base">
              <a:spcBef>
                <a:spcPct val="0"/>
              </a:spcBef>
              <a:spcAft>
                <a:spcPct val="0"/>
              </a:spcAft>
              <a:defRPr sz="2400">
                <a:solidFill>
                  <a:schemeClr val="tx1"/>
                </a:solidFill>
                <a:latin typeface="Times New Roman" charset="0"/>
                <a:ea typeface="ＭＳ Ｐゴシック" charset="0"/>
              </a:defRPr>
            </a:lvl6pPr>
            <a:lvl7pPr marL="2779713" defTabSz="933450" fontAlgn="base">
              <a:spcBef>
                <a:spcPct val="0"/>
              </a:spcBef>
              <a:spcAft>
                <a:spcPct val="0"/>
              </a:spcAft>
              <a:defRPr sz="2400">
                <a:solidFill>
                  <a:schemeClr val="tx1"/>
                </a:solidFill>
                <a:latin typeface="Times New Roman" charset="0"/>
                <a:ea typeface="ＭＳ Ｐゴシック" charset="0"/>
              </a:defRPr>
            </a:lvl7pPr>
            <a:lvl8pPr marL="3236913" defTabSz="933450" fontAlgn="base">
              <a:spcBef>
                <a:spcPct val="0"/>
              </a:spcBef>
              <a:spcAft>
                <a:spcPct val="0"/>
              </a:spcAft>
              <a:defRPr sz="2400">
                <a:solidFill>
                  <a:schemeClr val="tx1"/>
                </a:solidFill>
                <a:latin typeface="Times New Roman" charset="0"/>
                <a:ea typeface="ＭＳ Ｐゴシック" charset="0"/>
              </a:defRPr>
            </a:lvl8pPr>
            <a:lvl9pPr marL="3694113" defTabSz="933450" fontAlgn="base">
              <a:spcBef>
                <a:spcPct val="0"/>
              </a:spcBef>
              <a:spcAft>
                <a:spcPct val="0"/>
              </a:spcAft>
              <a:defRPr sz="2400">
                <a:solidFill>
                  <a:schemeClr val="tx1"/>
                </a:solidFill>
                <a:latin typeface="Times New Roman" charset="0"/>
                <a:ea typeface="ＭＳ Ｐゴシック" charset="0"/>
              </a:defRPr>
            </a:lvl9pPr>
          </a:lstStyle>
          <a:p>
            <a:r>
              <a:rPr lang="en-US" sz="1600" b="1" dirty="0">
                <a:solidFill>
                  <a:srgbClr val="FF0000"/>
                </a:solidFill>
                <a:latin typeface="Arial" charset="0"/>
              </a:rPr>
              <a:t>Adopted from: http://www-01.ibm.com/software/solutions/</a:t>
            </a:r>
            <a:r>
              <a:rPr lang="en-US" sz="1600" b="1" dirty="0" err="1">
                <a:solidFill>
                  <a:srgbClr val="FF0000"/>
                </a:solidFill>
                <a:latin typeface="Arial" charset="0"/>
              </a:rPr>
              <a:t>soa</a:t>
            </a:r>
            <a:r>
              <a:rPr lang="en-US" sz="1600" b="1" dirty="0">
                <a:solidFill>
                  <a:srgbClr val="FF0000"/>
                </a:solidFill>
                <a:latin typeface="Arial" charset="0"/>
              </a:rPr>
              <a:t>/ </a:t>
            </a:r>
          </a:p>
        </p:txBody>
      </p:sp>
    </p:spTree>
    <p:extLst>
      <p:ext uri="{BB962C8B-B14F-4D97-AF65-F5344CB8AC3E}">
        <p14:creationId xmlns:p14="http://schemas.microsoft.com/office/powerpoint/2010/main" val="325654353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5"/>
          <p:cNvSpPr>
            <a:spLocks noGrp="1"/>
          </p:cNvSpPr>
          <p:nvPr>
            <p:ph type="sldNum" sz="quarter" idx="11"/>
          </p:nvPr>
        </p:nvSpPr>
        <p:spPr/>
        <p:txBody>
          <a:bodyPr/>
          <a:lstStyle/>
          <a:p>
            <a:fld id="{12AEBEB9-08C4-1842-B6EC-4A1B60805F06}" type="slidenum">
              <a:rPr lang="en-US"/>
              <a:pPr/>
              <a:t>19</a:t>
            </a:fld>
            <a:endParaRPr lang="en-US"/>
          </a:p>
        </p:txBody>
      </p:sp>
      <p:sp>
        <p:nvSpPr>
          <p:cNvPr id="733186" name="Rectangle 2"/>
          <p:cNvSpPr>
            <a:spLocks noGrp="1" noChangeArrowheads="1"/>
          </p:cNvSpPr>
          <p:nvPr>
            <p:ph type="title"/>
          </p:nvPr>
        </p:nvSpPr>
        <p:spPr/>
        <p:txBody>
          <a:bodyPr/>
          <a:lstStyle/>
          <a:p>
            <a:pPr defTabSz="895350"/>
            <a:r>
              <a:rPr lang="en-US"/>
              <a:t>Service Oriented Architecture is an Example of an Architectural Style</a:t>
            </a:r>
          </a:p>
        </p:txBody>
      </p:sp>
      <p:sp>
        <p:nvSpPr>
          <p:cNvPr id="733187" name="Rectangle 3" descr="Rectangle: Click to edit Master text styles&#10;Second level&#10;Third level&#10;Fourth level&#10;Fifth level"/>
          <p:cNvSpPr>
            <a:spLocks noGrp="1" noChangeArrowheads="1"/>
          </p:cNvSpPr>
          <p:nvPr>
            <p:ph type="body" sz="half" idx="1"/>
          </p:nvPr>
        </p:nvSpPr>
        <p:spPr>
          <a:xfrm>
            <a:off x="771525" y="1657350"/>
            <a:ext cx="7313613" cy="4286250"/>
          </a:xfrm>
        </p:spPr>
        <p:txBody>
          <a:bodyPr/>
          <a:lstStyle/>
          <a:p>
            <a:pPr marL="236538" indent="-236538" defTabSz="895350"/>
            <a:r>
              <a:rPr lang="en-US" sz="2400" dirty="0"/>
              <a:t>An </a:t>
            </a:r>
            <a:r>
              <a:rPr lang="en-US" sz="2400" b="1" dirty="0"/>
              <a:t>Architectural Style</a:t>
            </a:r>
            <a:r>
              <a:rPr lang="en-US" sz="2400" dirty="0"/>
              <a:t> defines a family of systems in terms of a pattern of structural organization. </a:t>
            </a:r>
          </a:p>
          <a:p>
            <a:pPr marL="592138" lvl="1" indent="-241300" defTabSz="895350"/>
            <a:r>
              <a:rPr lang="en-US" sz="2000" dirty="0"/>
              <a:t>What are the architectural components?</a:t>
            </a:r>
          </a:p>
          <a:p>
            <a:pPr marL="592138" lvl="1" indent="-241300" defTabSz="895350"/>
            <a:r>
              <a:rPr lang="en-US" sz="2000" dirty="0"/>
              <a:t>What are the architectural connectors?</a:t>
            </a:r>
          </a:p>
          <a:p>
            <a:pPr marL="592138" lvl="1" indent="-241300" defTabSz="895350"/>
            <a:r>
              <a:rPr lang="en-US" sz="2000" dirty="0"/>
              <a:t>What patterns guide the design of the components and connectors?</a:t>
            </a:r>
          </a:p>
          <a:p>
            <a:pPr marL="592138" lvl="1" indent="-241300" defTabSz="895350"/>
            <a:r>
              <a:rPr lang="en-US" sz="2000" dirty="0"/>
              <a:t>How are faults and unexpected events handled?</a:t>
            </a:r>
          </a:p>
          <a:p>
            <a:pPr marL="592138" lvl="1" indent="-241300" defTabSz="895350"/>
            <a:r>
              <a:rPr lang="en-US" sz="2000" dirty="0"/>
              <a:t>Clear definition of the set of constraints on the architectural components and the relationships that are allowed between them</a:t>
            </a:r>
          </a:p>
        </p:txBody>
      </p:sp>
      <p:sp>
        <p:nvSpPr>
          <p:cNvPr id="733188" name="Text Box 4"/>
          <p:cNvSpPr txBox="1">
            <a:spLocks noChangeArrowheads="1"/>
          </p:cNvSpPr>
          <p:nvPr/>
        </p:nvSpPr>
        <p:spPr bwMode="auto">
          <a:xfrm>
            <a:off x="381000" y="5486400"/>
            <a:ext cx="8753960" cy="83287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3296" tIns="46648" rIns="93296" bIns="46648">
            <a:spAutoFit/>
          </a:bodyPr>
          <a:lstStyle>
            <a:lvl1pPr defTabSz="933450">
              <a:defRPr sz="2400">
                <a:solidFill>
                  <a:schemeClr val="tx1"/>
                </a:solidFill>
                <a:latin typeface="Times New Roman" charset="0"/>
                <a:ea typeface="ＭＳ Ｐゴシック" charset="0"/>
              </a:defRPr>
            </a:lvl1pPr>
            <a:lvl2pPr marL="466725" defTabSz="933450">
              <a:defRPr sz="2400">
                <a:solidFill>
                  <a:schemeClr val="tx1"/>
                </a:solidFill>
                <a:latin typeface="Times New Roman" charset="0"/>
                <a:ea typeface="ＭＳ Ｐゴシック" charset="0"/>
              </a:defRPr>
            </a:lvl2pPr>
            <a:lvl3pPr marL="933450" defTabSz="933450">
              <a:defRPr sz="2400">
                <a:solidFill>
                  <a:schemeClr val="tx1"/>
                </a:solidFill>
                <a:latin typeface="Times New Roman" charset="0"/>
                <a:ea typeface="ＭＳ Ｐゴシック" charset="0"/>
              </a:defRPr>
            </a:lvl3pPr>
            <a:lvl4pPr marL="1400175" defTabSz="933450">
              <a:defRPr sz="2400">
                <a:solidFill>
                  <a:schemeClr val="tx1"/>
                </a:solidFill>
                <a:latin typeface="Times New Roman" charset="0"/>
                <a:ea typeface="ＭＳ Ｐゴシック" charset="0"/>
              </a:defRPr>
            </a:lvl4pPr>
            <a:lvl5pPr marL="1865313" defTabSz="933450">
              <a:defRPr sz="2400">
                <a:solidFill>
                  <a:schemeClr val="tx1"/>
                </a:solidFill>
                <a:latin typeface="Times New Roman" charset="0"/>
                <a:ea typeface="ＭＳ Ｐゴシック" charset="0"/>
              </a:defRPr>
            </a:lvl5pPr>
            <a:lvl6pPr marL="2322513" defTabSz="933450" fontAlgn="base">
              <a:spcBef>
                <a:spcPct val="0"/>
              </a:spcBef>
              <a:spcAft>
                <a:spcPct val="0"/>
              </a:spcAft>
              <a:defRPr sz="2400">
                <a:solidFill>
                  <a:schemeClr val="tx1"/>
                </a:solidFill>
                <a:latin typeface="Times New Roman" charset="0"/>
                <a:ea typeface="ＭＳ Ｐゴシック" charset="0"/>
              </a:defRPr>
            </a:lvl6pPr>
            <a:lvl7pPr marL="2779713" defTabSz="933450" fontAlgn="base">
              <a:spcBef>
                <a:spcPct val="0"/>
              </a:spcBef>
              <a:spcAft>
                <a:spcPct val="0"/>
              </a:spcAft>
              <a:defRPr sz="2400">
                <a:solidFill>
                  <a:schemeClr val="tx1"/>
                </a:solidFill>
                <a:latin typeface="Times New Roman" charset="0"/>
                <a:ea typeface="ＭＳ Ｐゴシック" charset="0"/>
              </a:defRPr>
            </a:lvl7pPr>
            <a:lvl8pPr marL="3236913" defTabSz="933450" fontAlgn="base">
              <a:spcBef>
                <a:spcPct val="0"/>
              </a:spcBef>
              <a:spcAft>
                <a:spcPct val="0"/>
              </a:spcAft>
              <a:defRPr sz="2400">
                <a:solidFill>
                  <a:schemeClr val="tx1"/>
                </a:solidFill>
                <a:latin typeface="Times New Roman" charset="0"/>
                <a:ea typeface="ＭＳ Ｐゴシック" charset="0"/>
              </a:defRPr>
            </a:lvl8pPr>
            <a:lvl9pPr marL="3694113" defTabSz="933450" fontAlgn="base">
              <a:spcBef>
                <a:spcPct val="0"/>
              </a:spcBef>
              <a:spcAft>
                <a:spcPct val="0"/>
              </a:spcAft>
              <a:defRPr sz="2400">
                <a:solidFill>
                  <a:schemeClr val="tx1"/>
                </a:solidFill>
                <a:latin typeface="Times New Roman" charset="0"/>
                <a:ea typeface="ＭＳ Ｐゴシック" charset="0"/>
              </a:defRPr>
            </a:lvl9pPr>
          </a:lstStyle>
          <a:p>
            <a:r>
              <a:rPr lang="en-US" sz="1600" b="1" dirty="0">
                <a:solidFill>
                  <a:srgbClr val="FF0000"/>
                </a:solidFill>
                <a:latin typeface="Arial" charset="0"/>
              </a:rPr>
              <a:t>Because SOA is an Architectural Style a Reference Architecture can be</a:t>
            </a:r>
            <a:br>
              <a:rPr lang="en-US" sz="1600" b="1" dirty="0">
                <a:solidFill>
                  <a:srgbClr val="FF0000"/>
                </a:solidFill>
                <a:latin typeface="Arial" charset="0"/>
              </a:rPr>
            </a:br>
            <a:r>
              <a:rPr lang="en-US" sz="1600" b="1" dirty="0">
                <a:solidFill>
                  <a:srgbClr val="FF0000"/>
                </a:solidFill>
                <a:latin typeface="Arial" charset="0"/>
              </a:rPr>
              <a:t>constructed to govern common aspects of all applications built in accordance</a:t>
            </a:r>
            <a:br>
              <a:rPr lang="en-US" sz="1600" b="1" dirty="0">
                <a:solidFill>
                  <a:srgbClr val="FF0000"/>
                </a:solidFill>
                <a:latin typeface="Arial" charset="0"/>
              </a:rPr>
            </a:br>
            <a:r>
              <a:rPr lang="en-US" sz="1600" b="1" dirty="0">
                <a:solidFill>
                  <a:srgbClr val="FF0000"/>
                </a:solidFill>
                <a:latin typeface="Arial" charset="0"/>
              </a:rPr>
              <a:t>with this style…  see: http://</a:t>
            </a:r>
            <a:r>
              <a:rPr lang="en-US" sz="1600" b="1" dirty="0" err="1">
                <a:solidFill>
                  <a:srgbClr val="FF0000"/>
                </a:solidFill>
                <a:latin typeface="Arial" charset="0"/>
              </a:rPr>
              <a:t>www.opengroup.org</a:t>
            </a:r>
            <a:r>
              <a:rPr lang="en-US" sz="1600" b="1" dirty="0">
                <a:solidFill>
                  <a:srgbClr val="FF0000"/>
                </a:solidFill>
                <a:latin typeface="Arial" charset="0"/>
              </a:rPr>
              <a:t>/</a:t>
            </a:r>
            <a:r>
              <a:rPr lang="en-US" sz="1600" b="1" dirty="0" err="1">
                <a:solidFill>
                  <a:srgbClr val="FF0000"/>
                </a:solidFill>
                <a:latin typeface="Arial" charset="0"/>
              </a:rPr>
              <a:t>soa</a:t>
            </a:r>
            <a:r>
              <a:rPr lang="en-US" sz="1600" b="1" dirty="0">
                <a:solidFill>
                  <a:srgbClr val="FF0000"/>
                </a:solidFill>
                <a:latin typeface="Arial" charset="0"/>
              </a:rPr>
              <a:t>/source-book/</a:t>
            </a:r>
            <a:r>
              <a:rPr lang="en-US" sz="1600" b="1" dirty="0" err="1">
                <a:solidFill>
                  <a:srgbClr val="FF0000"/>
                </a:solidFill>
                <a:latin typeface="Arial" charset="0"/>
              </a:rPr>
              <a:t>soa_refarch</a:t>
            </a:r>
            <a:r>
              <a:rPr lang="en-US" sz="1600" b="1" dirty="0">
                <a:solidFill>
                  <a:srgbClr val="FF0000"/>
                </a:solidFill>
                <a:latin typeface="Arial" charset="0"/>
              </a:rPr>
              <a:t>/</a:t>
            </a:r>
            <a:r>
              <a:rPr lang="en-US" sz="1600" b="1" dirty="0" err="1">
                <a:solidFill>
                  <a:srgbClr val="FF0000"/>
                </a:solidFill>
                <a:latin typeface="Arial" charset="0"/>
              </a:rPr>
              <a:t>intro.htm</a:t>
            </a:r>
            <a:endParaRPr lang="en-US" sz="1600" b="1" dirty="0">
              <a:solidFill>
                <a:srgbClr val="FF0000"/>
              </a:solidFill>
              <a:latin typeface="Arial" charset="0"/>
            </a:endParaRPr>
          </a:p>
        </p:txBody>
      </p:sp>
    </p:spTree>
    <p:extLst>
      <p:ext uri="{BB962C8B-B14F-4D97-AF65-F5344CB8AC3E}">
        <p14:creationId xmlns:p14="http://schemas.microsoft.com/office/powerpoint/2010/main" val="24884261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5"/>
          <p:cNvSpPr>
            <a:spLocks noGrp="1"/>
          </p:cNvSpPr>
          <p:nvPr>
            <p:ph type="sldNum" sz="quarter" idx="11"/>
          </p:nvPr>
        </p:nvSpPr>
        <p:spPr/>
        <p:txBody>
          <a:bodyPr/>
          <a:lstStyle/>
          <a:p>
            <a:fld id="{12AEBEB9-08C4-1842-B6EC-4A1B60805F06}" type="slidenum">
              <a:rPr lang="en-US"/>
              <a:pPr/>
              <a:t>2</a:t>
            </a:fld>
            <a:endParaRPr lang="en-US"/>
          </a:p>
        </p:txBody>
      </p:sp>
      <p:sp>
        <p:nvSpPr>
          <p:cNvPr id="733186" name="Rectangle 2"/>
          <p:cNvSpPr>
            <a:spLocks noGrp="1" noChangeArrowheads="1"/>
          </p:cNvSpPr>
          <p:nvPr>
            <p:ph type="title"/>
          </p:nvPr>
        </p:nvSpPr>
        <p:spPr/>
        <p:txBody>
          <a:bodyPr/>
          <a:lstStyle/>
          <a:p>
            <a:pPr defTabSz="895350"/>
            <a:r>
              <a:rPr lang="en-US" dirty="0"/>
              <a:t>SOA as an Architectural Style</a:t>
            </a:r>
          </a:p>
        </p:txBody>
      </p:sp>
      <p:sp>
        <p:nvSpPr>
          <p:cNvPr id="6" name="Content Placeholder 2"/>
          <p:cNvSpPr>
            <a:spLocks noGrp="1"/>
          </p:cNvSpPr>
          <p:nvPr>
            <p:ph type="body" sz="half" idx="1"/>
          </p:nvPr>
        </p:nvSpPr>
        <p:spPr>
          <a:xfrm>
            <a:off x="771525" y="1428750"/>
            <a:ext cx="7991475" cy="4286250"/>
          </a:xfrm>
        </p:spPr>
        <p:txBody>
          <a:bodyPr>
            <a:noAutofit/>
          </a:bodyPr>
          <a:lstStyle/>
          <a:p>
            <a:r>
              <a:rPr lang="en-US" sz="2000" b="1" dirty="0"/>
              <a:t>SOA = Service Oriented Architectures: </a:t>
            </a:r>
            <a:r>
              <a:rPr lang="en-US" sz="2000" dirty="0"/>
              <a:t>Why the “A” in SOA represents an Architecture Style versus an Architecture Pattern or something else</a:t>
            </a:r>
          </a:p>
          <a:p>
            <a:r>
              <a:rPr lang="en-US" sz="2000" dirty="0"/>
              <a:t>Architecture Style = components and connectors that are used together with a collection of constraints</a:t>
            </a:r>
          </a:p>
          <a:p>
            <a:r>
              <a:rPr lang="en-US" sz="2000" dirty="0"/>
              <a:t>Architecture style provides the foundation for a collection of solution patterns</a:t>
            </a:r>
          </a:p>
          <a:p>
            <a:endParaRPr lang="en-US" sz="2000" dirty="0"/>
          </a:p>
          <a:p>
            <a:pPr marL="457200" lvl="1" indent="0">
              <a:buNone/>
            </a:pPr>
            <a:endParaRPr lang="en-US" sz="1600" dirty="0"/>
          </a:p>
          <a:p>
            <a:endParaRPr lang="en-US" sz="2000" dirty="0"/>
          </a:p>
        </p:txBody>
      </p:sp>
      <p:pic>
        <p:nvPicPr>
          <p:cNvPr id="3" name="Picture 2"/>
          <p:cNvPicPr>
            <a:picLocks noChangeAspect="1"/>
          </p:cNvPicPr>
          <p:nvPr/>
        </p:nvPicPr>
        <p:blipFill>
          <a:blip r:embed="rId2"/>
          <a:stretch>
            <a:fillRect/>
          </a:stretch>
        </p:blipFill>
        <p:spPr>
          <a:xfrm>
            <a:off x="1333500" y="3733800"/>
            <a:ext cx="6591300" cy="2354035"/>
          </a:xfrm>
          <a:prstGeom prst="rect">
            <a:avLst/>
          </a:prstGeom>
        </p:spPr>
      </p:pic>
      <p:sp>
        <p:nvSpPr>
          <p:cNvPr id="7" name="Text Box 4"/>
          <p:cNvSpPr txBox="1">
            <a:spLocks noChangeArrowheads="1"/>
          </p:cNvSpPr>
          <p:nvPr/>
        </p:nvSpPr>
        <p:spPr bwMode="auto">
          <a:xfrm>
            <a:off x="627412" y="5943600"/>
            <a:ext cx="7754588" cy="5866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3296" tIns="46648" rIns="93296" bIns="46648">
            <a:spAutoFit/>
          </a:bodyPr>
          <a:lstStyle>
            <a:lvl1pPr defTabSz="933450">
              <a:defRPr sz="2400">
                <a:solidFill>
                  <a:schemeClr val="tx1"/>
                </a:solidFill>
                <a:latin typeface="Times New Roman" charset="0"/>
                <a:ea typeface="ＭＳ Ｐゴシック" charset="0"/>
              </a:defRPr>
            </a:lvl1pPr>
            <a:lvl2pPr marL="466725" defTabSz="933450">
              <a:defRPr sz="2400">
                <a:solidFill>
                  <a:schemeClr val="tx1"/>
                </a:solidFill>
                <a:latin typeface="Times New Roman" charset="0"/>
                <a:ea typeface="ＭＳ Ｐゴシック" charset="0"/>
              </a:defRPr>
            </a:lvl2pPr>
            <a:lvl3pPr marL="933450" defTabSz="933450">
              <a:defRPr sz="2400">
                <a:solidFill>
                  <a:schemeClr val="tx1"/>
                </a:solidFill>
                <a:latin typeface="Times New Roman" charset="0"/>
                <a:ea typeface="ＭＳ Ｐゴシック" charset="0"/>
              </a:defRPr>
            </a:lvl3pPr>
            <a:lvl4pPr marL="1400175" defTabSz="933450">
              <a:defRPr sz="2400">
                <a:solidFill>
                  <a:schemeClr val="tx1"/>
                </a:solidFill>
                <a:latin typeface="Times New Roman" charset="0"/>
                <a:ea typeface="ＭＳ Ｐゴシック" charset="0"/>
              </a:defRPr>
            </a:lvl4pPr>
            <a:lvl5pPr marL="1865313" defTabSz="933450">
              <a:defRPr sz="2400">
                <a:solidFill>
                  <a:schemeClr val="tx1"/>
                </a:solidFill>
                <a:latin typeface="Times New Roman" charset="0"/>
                <a:ea typeface="ＭＳ Ｐゴシック" charset="0"/>
              </a:defRPr>
            </a:lvl5pPr>
            <a:lvl6pPr marL="2322513" defTabSz="933450" fontAlgn="base">
              <a:spcBef>
                <a:spcPct val="0"/>
              </a:spcBef>
              <a:spcAft>
                <a:spcPct val="0"/>
              </a:spcAft>
              <a:defRPr sz="2400">
                <a:solidFill>
                  <a:schemeClr val="tx1"/>
                </a:solidFill>
                <a:latin typeface="Times New Roman" charset="0"/>
                <a:ea typeface="ＭＳ Ｐゴシック" charset="0"/>
              </a:defRPr>
            </a:lvl6pPr>
            <a:lvl7pPr marL="2779713" defTabSz="933450" fontAlgn="base">
              <a:spcBef>
                <a:spcPct val="0"/>
              </a:spcBef>
              <a:spcAft>
                <a:spcPct val="0"/>
              </a:spcAft>
              <a:defRPr sz="2400">
                <a:solidFill>
                  <a:schemeClr val="tx1"/>
                </a:solidFill>
                <a:latin typeface="Times New Roman" charset="0"/>
                <a:ea typeface="ＭＳ Ｐゴシック" charset="0"/>
              </a:defRPr>
            </a:lvl7pPr>
            <a:lvl8pPr marL="3236913" defTabSz="933450" fontAlgn="base">
              <a:spcBef>
                <a:spcPct val="0"/>
              </a:spcBef>
              <a:spcAft>
                <a:spcPct val="0"/>
              </a:spcAft>
              <a:defRPr sz="2400">
                <a:solidFill>
                  <a:schemeClr val="tx1"/>
                </a:solidFill>
                <a:latin typeface="Times New Roman" charset="0"/>
                <a:ea typeface="ＭＳ Ｐゴシック" charset="0"/>
              </a:defRPr>
            </a:lvl8pPr>
            <a:lvl9pPr marL="3694113" defTabSz="933450" fontAlgn="base">
              <a:spcBef>
                <a:spcPct val="0"/>
              </a:spcBef>
              <a:spcAft>
                <a:spcPct val="0"/>
              </a:spcAft>
              <a:defRPr sz="2400">
                <a:solidFill>
                  <a:schemeClr val="tx1"/>
                </a:solidFill>
                <a:latin typeface="Times New Roman" charset="0"/>
                <a:ea typeface="ＭＳ Ｐゴシック" charset="0"/>
              </a:defRPr>
            </a:lvl9pPr>
          </a:lstStyle>
          <a:p>
            <a:r>
              <a:rPr lang="en-US" sz="1600" b="1" dirty="0">
                <a:solidFill>
                  <a:srgbClr val="FF0000"/>
                </a:solidFill>
                <a:latin typeface="Arial" charset="0"/>
              </a:rPr>
              <a:t>Materials summarized from http://</a:t>
            </a:r>
            <a:r>
              <a:rPr lang="en-US" sz="1600" b="1" dirty="0" err="1">
                <a:solidFill>
                  <a:srgbClr val="FF0000"/>
                </a:solidFill>
                <a:latin typeface="Arial" charset="0"/>
              </a:rPr>
              <a:t>www.eaipatterns.com</a:t>
            </a:r>
            <a:r>
              <a:rPr lang="en-US" sz="1600" b="1" dirty="0">
                <a:solidFill>
                  <a:srgbClr val="FF0000"/>
                </a:solidFill>
                <a:latin typeface="Arial" charset="0"/>
              </a:rPr>
              <a:t>/docs/</a:t>
            </a:r>
            <a:r>
              <a:rPr lang="en-US" sz="1600" b="1" dirty="0" err="1">
                <a:solidFill>
                  <a:srgbClr val="FF0000"/>
                </a:solidFill>
                <a:latin typeface="Arial" charset="0"/>
              </a:rPr>
              <a:t>SOAPatterns.pdf</a:t>
            </a:r>
            <a:endParaRPr lang="en-US" sz="1600" b="1" dirty="0">
              <a:solidFill>
                <a:srgbClr val="FF0000"/>
              </a:solidFill>
              <a:latin typeface="Arial" charset="0"/>
            </a:endParaRPr>
          </a:p>
          <a:p>
            <a:endParaRPr lang="en-US" sz="1600" b="1" dirty="0">
              <a:solidFill>
                <a:srgbClr val="FF0000"/>
              </a:solidFill>
              <a:latin typeface="Arial" charset="0"/>
            </a:endParaRPr>
          </a:p>
        </p:txBody>
      </p:sp>
    </p:spTree>
    <p:extLst>
      <p:ext uri="{BB962C8B-B14F-4D97-AF65-F5344CB8AC3E}">
        <p14:creationId xmlns:p14="http://schemas.microsoft.com/office/powerpoint/2010/main" val="30463804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C5C4F29F-A5F9-0D44-870E-C5D783862D0E}" type="slidenum">
              <a:rPr lang="en-US"/>
              <a:pPr/>
              <a:t>20</a:t>
            </a:fld>
            <a:endParaRPr lang="en-US"/>
          </a:p>
        </p:txBody>
      </p:sp>
      <p:sp>
        <p:nvSpPr>
          <p:cNvPr id="734210" name="Rectangle 2"/>
          <p:cNvSpPr>
            <a:spLocks noGrp="1" noChangeArrowheads="1"/>
          </p:cNvSpPr>
          <p:nvPr>
            <p:ph type="title"/>
          </p:nvPr>
        </p:nvSpPr>
        <p:spPr/>
        <p:txBody>
          <a:bodyPr/>
          <a:lstStyle/>
          <a:p>
            <a:pPr defTabSz="895350"/>
            <a:r>
              <a:rPr lang="en-US"/>
              <a:t>Service Oriented Architecture is an Example of an Architectural Style</a:t>
            </a:r>
          </a:p>
        </p:txBody>
      </p:sp>
      <p:sp>
        <p:nvSpPr>
          <p:cNvPr id="734211" name="Rectangle 3" descr="Rectangle: Click to edit Master text styles&#10;Second level&#10;Third level&#10;Fourth level&#10;Fifth level"/>
          <p:cNvSpPr>
            <a:spLocks noGrp="1" noChangeArrowheads="1"/>
          </p:cNvSpPr>
          <p:nvPr>
            <p:ph type="body" idx="1"/>
          </p:nvPr>
        </p:nvSpPr>
        <p:spPr>
          <a:xfrm>
            <a:off x="771525" y="1524000"/>
            <a:ext cx="8143875" cy="6003925"/>
          </a:xfrm>
        </p:spPr>
        <p:txBody>
          <a:bodyPr/>
          <a:lstStyle/>
          <a:p>
            <a:pPr marL="236538" indent="-236538" defTabSz="895350"/>
            <a:r>
              <a:rPr lang="en-US" sz="1800" dirty="0"/>
              <a:t>SOA as an Architectural Style: </a:t>
            </a:r>
          </a:p>
          <a:p>
            <a:pPr marL="592138" lvl="1" indent="-241300" defTabSz="895350"/>
            <a:r>
              <a:rPr lang="en-US" sz="1600" dirty="0"/>
              <a:t>What are the architectural components? </a:t>
            </a:r>
          </a:p>
          <a:p>
            <a:pPr marL="928688" lvl="2" indent="-222250" defTabSz="895350"/>
            <a:r>
              <a:rPr lang="en-US" sz="1400" dirty="0">
                <a:solidFill>
                  <a:srgbClr val="008000"/>
                </a:solidFill>
              </a:rPr>
              <a:t>Services</a:t>
            </a:r>
          </a:p>
          <a:p>
            <a:pPr marL="592138" lvl="1" indent="-241300" defTabSz="895350"/>
            <a:r>
              <a:rPr lang="en-US" sz="1600" dirty="0"/>
              <a:t>What are the architectural connectors?</a:t>
            </a:r>
          </a:p>
          <a:p>
            <a:pPr marL="928688" lvl="2" indent="-222250" defTabSz="895350"/>
            <a:r>
              <a:rPr lang="en-US" sz="1400" dirty="0">
                <a:solidFill>
                  <a:srgbClr val="008000"/>
                </a:solidFill>
              </a:rPr>
              <a:t>Messages</a:t>
            </a:r>
          </a:p>
          <a:p>
            <a:pPr marL="592138" lvl="1" indent="-241300" defTabSz="895350"/>
            <a:r>
              <a:rPr lang="en-US" sz="1600" dirty="0"/>
              <a:t>What patterns govern the design of the components and connectors?</a:t>
            </a:r>
          </a:p>
          <a:p>
            <a:pPr marL="928688" lvl="2" indent="-222250" defTabSz="895350"/>
            <a:r>
              <a:rPr lang="en-US" sz="1400" dirty="0">
                <a:solidFill>
                  <a:srgbClr val="008000"/>
                </a:solidFill>
              </a:rPr>
              <a:t>Data Services, Business Services, Composite Services</a:t>
            </a:r>
          </a:p>
          <a:p>
            <a:pPr marL="592138" lvl="1" indent="-241300" defTabSz="895350"/>
            <a:r>
              <a:rPr lang="en-US" sz="1600" dirty="0"/>
              <a:t>How are faults and unexpected events handled?</a:t>
            </a:r>
          </a:p>
          <a:p>
            <a:pPr marL="928688" lvl="2" indent="-222250" defTabSz="895350"/>
            <a:r>
              <a:rPr lang="en-US" sz="1400" dirty="0">
                <a:solidFill>
                  <a:srgbClr val="008000"/>
                </a:solidFill>
              </a:rPr>
              <a:t>Language specific exception handling mapped to service faults (SOAP)</a:t>
            </a:r>
          </a:p>
          <a:p>
            <a:pPr marL="928688" lvl="2" indent="-222250" defTabSz="895350"/>
            <a:r>
              <a:rPr lang="en-US" sz="1400" dirty="0">
                <a:solidFill>
                  <a:srgbClr val="008000"/>
                </a:solidFill>
              </a:rPr>
              <a:t>HTTP Error Codes – 400 Series (REST)</a:t>
            </a:r>
          </a:p>
          <a:p>
            <a:pPr marL="592138" lvl="1" indent="-241300" defTabSz="895350"/>
            <a:r>
              <a:rPr lang="en-US" sz="1600" dirty="0"/>
              <a:t>Clear definition of the set of constraints on the architectural components and the relationships that are allowed between them</a:t>
            </a:r>
          </a:p>
          <a:p>
            <a:pPr marL="928688" lvl="2" indent="-222250" defTabSz="895350"/>
            <a:r>
              <a:rPr lang="en-US" sz="1400" dirty="0">
                <a:solidFill>
                  <a:srgbClr val="008000"/>
                </a:solidFill>
              </a:rPr>
              <a:t>Services are network addressable</a:t>
            </a:r>
          </a:p>
          <a:p>
            <a:pPr marL="928688" lvl="2" indent="-222250" defTabSz="895350"/>
            <a:r>
              <a:rPr lang="en-US" sz="1400" dirty="0">
                <a:solidFill>
                  <a:srgbClr val="008000"/>
                </a:solidFill>
              </a:rPr>
              <a:t>Services are language and platform independent</a:t>
            </a:r>
          </a:p>
          <a:p>
            <a:pPr marL="928688" lvl="2" indent="-222250" defTabSz="895350"/>
            <a:r>
              <a:rPr lang="en-US" sz="1400" dirty="0">
                <a:solidFill>
                  <a:srgbClr val="008000"/>
                </a:solidFill>
              </a:rPr>
              <a:t>Services have flexible instantiation capabilities</a:t>
            </a:r>
          </a:p>
          <a:p>
            <a:pPr marL="928688" lvl="2" indent="-222250" defTabSz="895350"/>
            <a:r>
              <a:rPr lang="en-US" sz="1400" dirty="0">
                <a:solidFill>
                  <a:srgbClr val="008000"/>
                </a:solidFill>
              </a:rPr>
              <a:t>Services are stateless</a:t>
            </a:r>
          </a:p>
          <a:p>
            <a:pPr marL="928688" lvl="2" indent="-222250" defTabSz="895350"/>
            <a:r>
              <a:rPr lang="en-US" sz="1400" dirty="0">
                <a:solidFill>
                  <a:srgbClr val="008000"/>
                </a:solidFill>
              </a:rPr>
              <a:t>Messages are formally defined by a service contract</a:t>
            </a:r>
          </a:p>
          <a:p>
            <a:pPr marL="928688" lvl="2" indent="-222250" defTabSz="895350"/>
            <a:r>
              <a:rPr lang="en-US" sz="1400" dirty="0">
                <a:solidFill>
                  <a:srgbClr val="008000"/>
                </a:solidFill>
              </a:rPr>
              <a:t>…</a:t>
            </a:r>
          </a:p>
          <a:p>
            <a:pPr marL="928688" lvl="2" indent="-222250" defTabSz="895350"/>
            <a:endParaRPr lang="en-US" sz="1400" dirty="0">
              <a:solidFill>
                <a:srgbClr val="008000"/>
              </a:solidFill>
            </a:endParaRPr>
          </a:p>
          <a:p>
            <a:pPr marL="236538" indent="-236538" defTabSz="895350">
              <a:buFont typeface="Wingdings" charset="0"/>
              <a:buNone/>
            </a:pPr>
            <a:endParaRPr lang="en-US" sz="1800"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Slide Number Placeholder 4"/>
          <p:cNvSpPr>
            <a:spLocks noGrp="1"/>
          </p:cNvSpPr>
          <p:nvPr>
            <p:ph type="sldNum" sz="quarter" idx="11"/>
          </p:nvPr>
        </p:nvSpPr>
        <p:spPr/>
        <p:txBody>
          <a:bodyPr/>
          <a:lstStyle/>
          <a:p>
            <a:fld id="{83F3C40E-3090-474F-A8D8-30BAC0645262}" type="slidenum">
              <a:rPr lang="en-US"/>
              <a:pPr/>
              <a:t>21</a:t>
            </a:fld>
            <a:endParaRPr lang="en-US"/>
          </a:p>
        </p:txBody>
      </p:sp>
      <p:sp>
        <p:nvSpPr>
          <p:cNvPr id="735234" name="Rectangle 2"/>
          <p:cNvSpPr>
            <a:spLocks noGrp="1" noChangeArrowheads="1"/>
          </p:cNvSpPr>
          <p:nvPr>
            <p:ph type="title"/>
          </p:nvPr>
        </p:nvSpPr>
        <p:spPr>
          <a:xfrm>
            <a:off x="763588" y="609600"/>
            <a:ext cx="8151812" cy="560388"/>
          </a:xfrm>
        </p:spPr>
        <p:txBody>
          <a:bodyPr/>
          <a:lstStyle/>
          <a:p>
            <a:pPr defTabSz="895350"/>
            <a:r>
              <a:rPr lang="en-US" sz="3200"/>
              <a:t>The </a:t>
            </a:r>
            <a:r>
              <a:rPr lang="ja-JP" altLang="en-US" sz="3200">
                <a:latin typeface="Arial"/>
              </a:rPr>
              <a:t>“</a:t>
            </a:r>
            <a:r>
              <a:rPr lang="en-US" sz="3200"/>
              <a:t>Actors</a:t>
            </a:r>
            <a:r>
              <a:rPr lang="ja-JP" altLang="en-US" sz="3200">
                <a:latin typeface="Arial"/>
              </a:rPr>
              <a:t>”</a:t>
            </a:r>
            <a:r>
              <a:rPr lang="en-US" sz="3200"/>
              <a:t> in an SOA – Service Consumers, Service Providers &amp; Messages</a:t>
            </a:r>
          </a:p>
        </p:txBody>
      </p:sp>
      <p:pic>
        <p:nvPicPr>
          <p:cNvPr id="735235" name="Picture 3" descr="me"/>
          <p:cNvPicPr>
            <a:picLocks noGrp="1" noChangeAspect="1" noChangeArrowheads="1"/>
          </p:cNvPicPr>
          <p:nvPr>
            <p:ph idx="1"/>
          </p:nvPr>
        </p:nvPicPr>
        <p:blipFill>
          <a:blip r:embed="rId2">
            <a:extLst>
              <a:ext uri="{28A0092B-C50C-407E-A947-70E740481C1C}">
                <a14:useLocalDpi xmlns:a14="http://schemas.microsoft.com/office/drawing/2010/main"/>
              </a:ext>
            </a:extLst>
          </a:blip>
          <a:srcRect/>
          <a:stretch>
            <a:fillRect/>
          </a:stretch>
        </p:blipFill>
        <p:spPr>
          <a:xfrm>
            <a:off x="3343275" y="4078288"/>
            <a:ext cx="1574800" cy="2371725"/>
          </a:xfrm>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AF507438-7753-43e0-B8FC-AC1667EBCBE1}">
              <a14:hiddenEffects xmlns:a14="http://schemas.microsoft.com/office/drawing/2010/main" xmlns="">
                <a:effectLst>
                  <a:outerShdw blurRad="63500" dist="38099" dir="2700000" algn="ctr" rotWithShape="0">
                    <a:srgbClr val="808080">
                      <a:alpha val="74998"/>
                    </a:srgbClr>
                  </a:outerShdw>
                </a:effectLst>
              </a14:hiddenEffects>
            </a:ext>
          </a:extLst>
        </p:spPr>
      </p:pic>
      <p:sp>
        <p:nvSpPr>
          <p:cNvPr id="735236" name="AutoShape 4"/>
          <p:cNvSpPr>
            <a:spLocks noChangeArrowheads="1"/>
          </p:cNvSpPr>
          <p:nvPr/>
        </p:nvSpPr>
        <p:spPr bwMode="auto">
          <a:xfrm>
            <a:off x="174625" y="1893888"/>
            <a:ext cx="1866900" cy="1787525"/>
          </a:xfrm>
          <a:prstGeom prst="roundRect">
            <a:avLst>
              <a:gd name="adj" fmla="val 16667"/>
            </a:avLst>
          </a:prstGeom>
          <a:solidFill>
            <a:srgbClr val="FFCC00"/>
          </a:solidFill>
          <a:ln w="28575">
            <a:solidFill>
              <a:schemeClr val="tx1"/>
            </a:solidFill>
            <a:prstDash val="sysDot"/>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3296" tIns="0" rIns="93296" bIns="0"/>
          <a:lstStyle/>
          <a:p>
            <a:pPr algn="ctr" defTabSz="933450" eaLnBrk="0" hangingPunct="0">
              <a:lnSpc>
                <a:spcPct val="75000"/>
              </a:lnSpc>
              <a:buClr>
                <a:schemeClr val="accent2"/>
              </a:buClr>
              <a:buSzPct val="70000"/>
              <a:buFont typeface="Wingdings" charset="0"/>
              <a:buNone/>
            </a:pPr>
            <a:r>
              <a:rPr lang="en-US" sz="1400" b="1">
                <a:latin typeface="Arial" charset="0"/>
              </a:rPr>
              <a:t>Service Consumer</a:t>
            </a:r>
          </a:p>
        </p:txBody>
      </p:sp>
      <p:sp>
        <p:nvSpPr>
          <p:cNvPr id="735237" name="AutoShape 5"/>
          <p:cNvSpPr>
            <a:spLocks noChangeArrowheads="1"/>
          </p:cNvSpPr>
          <p:nvPr/>
        </p:nvSpPr>
        <p:spPr bwMode="auto">
          <a:xfrm>
            <a:off x="6316663" y="1193800"/>
            <a:ext cx="2722562" cy="3032125"/>
          </a:xfrm>
          <a:prstGeom prst="roundRect">
            <a:avLst>
              <a:gd name="adj" fmla="val 16667"/>
            </a:avLst>
          </a:prstGeom>
          <a:solidFill>
            <a:srgbClr val="FFCC00"/>
          </a:solidFill>
          <a:ln w="28575">
            <a:solidFill>
              <a:schemeClr val="tx1"/>
            </a:solidFill>
            <a:prstDash val="sysDot"/>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3296" tIns="0" rIns="93296" bIns="0"/>
          <a:lstStyle/>
          <a:p>
            <a:pPr algn="ctr" defTabSz="933450" eaLnBrk="0" hangingPunct="0">
              <a:lnSpc>
                <a:spcPct val="75000"/>
              </a:lnSpc>
              <a:buClr>
                <a:schemeClr val="accent2"/>
              </a:buClr>
              <a:buSzPct val="70000"/>
              <a:buFont typeface="Wingdings" charset="0"/>
              <a:buNone/>
            </a:pPr>
            <a:r>
              <a:rPr lang="en-US" sz="1400" b="1">
                <a:latin typeface="Arial" charset="0"/>
              </a:rPr>
              <a:t>Service Provider</a:t>
            </a:r>
          </a:p>
        </p:txBody>
      </p:sp>
      <p:sp>
        <p:nvSpPr>
          <p:cNvPr id="735238" name="AutoShape 6"/>
          <p:cNvSpPr>
            <a:spLocks noChangeArrowheads="1"/>
          </p:cNvSpPr>
          <p:nvPr/>
        </p:nvSpPr>
        <p:spPr bwMode="auto">
          <a:xfrm rot="16200000">
            <a:off x="3675063" y="1193800"/>
            <a:ext cx="698500" cy="3032125"/>
          </a:xfrm>
          <a:prstGeom prst="can">
            <a:avLst>
              <a:gd name="adj" fmla="val 34546"/>
            </a:avLst>
          </a:prstGeom>
          <a:solidFill>
            <a:schemeClr val="bg1"/>
          </a:solidFill>
          <a:ln w="9525">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eaVert" wrap="none" lIns="93296" tIns="0" rIns="93296" bIns="0"/>
          <a:lstStyle/>
          <a:p>
            <a:pPr algn="ctr" defTabSz="933450">
              <a:lnSpc>
                <a:spcPct val="70000"/>
              </a:lnSpc>
            </a:pPr>
            <a:r>
              <a:rPr lang="en-US" sz="1800" b="1">
                <a:latin typeface="Arial" charset="0"/>
              </a:rPr>
              <a:t>Message</a:t>
            </a:r>
          </a:p>
        </p:txBody>
      </p:sp>
      <p:sp>
        <p:nvSpPr>
          <p:cNvPr id="735239" name="AutoShape 7"/>
          <p:cNvSpPr>
            <a:spLocks noChangeArrowheads="1"/>
          </p:cNvSpPr>
          <p:nvPr/>
        </p:nvSpPr>
        <p:spPr bwMode="auto">
          <a:xfrm rot="-5400000">
            <a:off x="6317456" y="2826544"/>
            <a:ext cx="1709738" cy="622300"/>
          </a:xfrm>
          <a:prstGeom prst="roundRect">
            <a:avLst>
              <a:gd name="adj" fmla="val 16667"/>
            </a:avLst>
          </a:prstGeom>
          <a:solidFill>
            <a:schemeClr val="bg1"/>
          </a:solidFill>
          <a:ln w="6350" cap="rnd">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93296" tIns="0" rIns="93296" bIns="46648" anchor="ctr"/>
          <a:lstStyle/>
          <a:p>
            <a:pPr algn="ctr" defTabSz="933450" eaLnBrk="0" hangingPunct="0">
              <a:spcBef>
                <a:spcPct val="20000"/>
              </a:spcBef>
              <a:spcAft>
                <a:spcPct val="20000"/>
              </a:spcAft>
              <a:buClr>
                <a:schemeClr val="accent2"/>
              </a:buClr>
              <a:buSzPct val="70000"/>
              <a:buFont typeface="Wingdings" charset="0"/>
              <a:buNone/>
            </a:pPr>
            <a:r>
              <a:rPr lang="en-US" sz="1800" b="1">
                <a:latin typeface="Arial Narrow" charset="0"/>
              </a:rPr>
              <a:t>Intermediary</a:t>
            </a:r>
            <a:br>
              <a:rPr lang="en-US" sz="1800" b="1">
                <a:latin typeface="Arial Narrow" charset="0"/>
              </a:rPr>
            </a:br>
            <a:r>
              <a:rPr lang="en-US" sz="1800" b="1">
                <a:latin typeface="Arial Narrow" charset="0"/>
              </a:rPr>
              <a:t>Service</a:t>
            </a:r>
          </a:p>
        </p:txBody>
      </p:sp>
      <p:sp>
        <p:nvSpPr>
          <p:cNvPr id="735240" name="AutoShape 8"/>
          <p:cNvSpPr>
            <a:spLocks noChangeArrowheads="1"/>
          </p:cNvSpPr>
          <p:nvPr/>
        </p:nvSpPr>
        <p:spPr bwMode="auto">
          <a:xfrm>
            <a:off x="7561263" y="1816100"/>
            <a:ext cx="1322387" cy="777875"/>
          </a:xfrm>
          <a:prstGeom prst="roundRect">
            <a:avLst>
              <a:gd name="adj" fmla="val 16667"/>
            </a:avLst>
          </a:prstGeom>
          <a:solidFill>
            <a:schemeClr val="bg1"/>
          </a:solidFill>
          <a:ln w="6350" cap="rnd">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93296" tIns="0" rIns="93296" bIns="46648" anchor="ctr"/>
          <a:lstStyle/>
          <a:p>
            <a:pPr algn="ctr" defTabSz="933450" eaLnBrk="0" hangingPunct="0">
              <a:spcBef>
                <a:spcPct val="20000"/>
              </a:spcBef>
              <a:spcAft>
                <a:spcPct val="20000"/>
              </a:spcAft>
              <a:buClr>
                <a:schemeClr val="accent2"/>
              </a:buClr>
              <a:buSzPct val="70000"/>
              <a:buFont typeface="Wingdings" charset="0"/>
              <a:buNone/>
            </a:pPr>
            <a:r>
              <a:rPr lang="en-US" sz="1800" b="1">
                <a:latin typeface="Arial Narrow" charset="0"/>
              </a:rPr>
              <a:t>Concrete</a:t>
            </a:r>
            <a:br>
              <a:rPr lang="en-US" sz="1800" b="1">
                <a:latin typeface="Arial Narrow" charset="0"/>
              </a:rPr>
            </a:br>
            <a:r>
              <a:rPr lang="en-US" sz="1800" b="1">
                <a:latin typeface="Arial Narrow" charset="0"/>
              </a:rPr>
              <a:t>Service</a:t>
            </a:r>
          </a:p>
        </p:txBody>
      </p:sp>
      <p:cxnSp>
        <p:nvCxnSpPr>
          <p:cNvPr id="735241" name="AutoShape 9"/>
          <p:cNvCxnSpPr>
            <a:cxnSpLocks noChangeShapeType="1"/>
            <a:stCxn id="735239" idx="2"/>
            <a:endCxn id="735240" idx="2"/>
          </p:cNvCxnSpPr>
          <p:nvPr/>
        </p:nvCxnSpPr>
        <p:spPr bwMode="auto">
          <a:xfrm flipV="1">
            <a:off x="7334250" y="2541588"/>
            <a:ext cx="723900" cy="533400"/>
          </a:xfrm>
          <a:prstGeom prst="bentConnector2">
            <a:avLst/>
          </a:prstGeom>
          <a:noFill/>
          <a:ln w="28575" cap="rnd">
            <a:solidFill>
              <a:schemeClr val="tx1"/>
            </a:solidFill>
            <a:miter lim="800000"/>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735242" name="Line 10"/>
          <p:cNvSpPr>
            <a:spLocks noChangeShapeType="1"/>
          </p:cNvSpPr>
          <p:nvPr/>
        </p:nvSpPr>
        <p:spPr bwMode="auto">
          <a:xfrm>
            <a:off x="6472238" y="2516188"/>
            <a:ext cx="0" cy="542925"/>
          </a:xfrm>
          <a:prstGeom prst="line">
            <a:avLst/>
          </a:prstGeom>
          <a:noFill/>
          <a:ln w="28575" cap="rnd">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735243" name="Freeform 11"/>
          <p:cNvSpPr>
            <a:spLocks/>
          </p:cNvSpPr>
          <p:nvPr/>
        </p:nvSpPr>
        <p:spPr bwMode="auto">
          <a:xfrm>
            <a:off x="6472238" y="2049463"/>
            <a:ext cx="1089025" cy="620712"/>
          </a:xfrm>
          <a:custGeom>
            <a:avLst/>
            <a:gdLst>
              <a:gd name="T0" fmla="*/ 0 w 672"/>
              <a:gd name="T1" fmla="*/ 384 h 384"/>
              <a:gd name="T2" fmla="*/ 96 w 672"/>
              <a:gd name="T3" fmla="*/ 384 h 384"/>
              <a:gd name="T4" fmla="*/ 96 w 672"/>
              <a:gd name="T5" fmla="*/ 0 h 384"/>
              <a:gd name="T6" fmla="*/ 672 w 672"/>
              <a:gd name="T7" fmla="*/ 0 h 384"/>
            </a:gdLst>
            <a:ahLst/>
            <a:cxnLst>
              <a:cxn ang="0">
                <a:pos x="T0" y="T1"/>
              </a:cxn>
              <a:cxn ang="0">
                <a:pos x="T2" y="T3"/>
              </a:cxn>
              <a:cxn ang="0">
                <a:pos x="T4" y="T5"/>
              </a:cxn>
              <a:cxn ang="0">
                <a:pos x="T6" y="T7"/>
              </a:cxn>
            </a:cxnLst>
            <a:rect l="0" t="0" r="r" b="b"/>
            <a:pathLst>
              <a:path w="672" h="384">
                <a:moveTo>
                  <a:pt x="0" y="384"/>
                </a:moveTo>
                <a:lnTo>
                  <a:pt x="96" y="384"/>
                </a:lnTo>
                <a:lnTo>
                  <a:pt x="96" y="0"/>
                </a:lnTo>
                <a:lnTo>
                  <a:pt x="672" y="0"/>
                </a:lnTo>
              </a:path>
            </a:pathLst>
          </a:custGeom>
          <a:noFill/>
          <a:ln w="28575" cap="rnd" cmpd="sng">
            <a:solidFill>
              <a:schemeClr val="tx1"/>
            </a:solidFill>
            <a:prstDash val="solid"/>
            <a:round/>
            <a:headEnd type="none" w="med" len="med"/>
            <a:tailEnd type="triangle" w="med" len="me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5921" dir="2700000" algn="ctr" rotWithShape="0">
                    <a:schemeClr val="bg2"/>
                  </a:outerShdw>
                </a:effectLst>
              </a14:hiddenEffects>
            </a:ext>
          </a:extLst>
        </p:spPr>
        <p:txBody>
          <a:bodyPr wrap="none" anchor="ctr"/>
          <a:lstStyle/>
          <a:p>
            <a:endParaRPr lang="en-US"/>
          </a:p>
        </p:txBody>
      </p:sp>
      <p:sp>
        <p:nvSpPr>
          <p:cNvPr id="735244" name="Freeform 12"/>
          <p:cNvSpPr>
            <a:spLocks/>
          </p:cNvSpPr>
          <p:nvPr/>
        </p:nvSpPr>
        <p:spPr bwMode="auto">
          <a:xfrm>
            <a:off x="6472238" y="2903538"/>
            <a:ext cx="388937" cy="233362"/>
          </a:xfrm>
          <a:custGeom>
            <a:avLst/>
            <a:gdLst>
              <a:gd name="T0" fmla="*/ 0 w 240"/>
              <a:gd name="T1" fmla="*/ 0 h 192"/>
              <a:gd name="T2" fmla="*/ 96 w 240"/>
              <a:gd name="T3" fmla="*/ 0 h 192"/>
              <a:gd name="T4" fmla="*/ 96 w 240"/>
              <a:gd name="T5" fmla="*/ 192 h 192"/>
              <a:gd name="T6" fmla="*/ 240 w 240"/>
              <a:gd name="T7" fmla="*/ 192 h 192"/>
            </a:gdLst>
            <a:ahLst/>
            <a:cxnLst>
              <a:cxn ang="0">
                <a:pos x="T0" y="T1"/>
              </a:cxn>
              <a:cxn ang="0">
                <a:pos x="T2" y="T3"/>
              </a:cxn>
              <a:cxn ang="0">
                <a:pos x="T4" y="T5"/>
              </a:cxn>
              <a:cxn ang="0">
                <a:pos x="T6" y="T7"/>
              </a:cxn>
            </a:cxnLst>
            <a:rect l="0" t="0" r="r" b="b"/>
            <a:pathLst>
              <a:path w="240" h="192">
                <a:moveTo>
                  <a:pt x="0" y="0"/>
                </a:moveTo>
                <a:lnTo>
                  <a:pt x="96" y="0"/>
                </a:lnTo>
                <a:lnTo>
                  <a:pt x="96" y="192"/>
                </a:lnTo>
                <a:lnTo>
                  <a:pt x="240" y="192"/>
                </a:lnTo>
              </a:path>
            </a:pathLst>
          </a:custGeom>
          <a:noFill/>
          <a:ln w="28575" cap="rnd" cmpd="sng">
            <a:solidFill>
              <a:schemeClr val="tx1"/>
            </a:solidFill>
            <a:prstDash val="solid"/>
            <a:round/>
            <a:headEnd type="none" w="med" len="med"/>
            <a:tailEnd type="triangle" w="med" len="me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5921" dir="2700000" algn="ctr" rotWithShape="0">
                    <a:schemeClr val="bg2"/>
                  </a:outerShdw>
                </a:effectLst>
              </a14:hiddenEffects>
            </a:ext>
          </a:extLst>
        </p:spPr>
        <p:txBody>
          <a:bodyPr wrap="none" anchor="ctr"/>
          <a:lstStyle/>
          <a:p>
            <a:endParaRPr lang="en-US"/>
          </a:p>
        </p:txBody>
      </p:sp>
      <p:sp>
        <p:nvSpPr>
          <p:cNvPr id="735245" name="Line 13"/>
          <p:cNvSpPr>
            <a:spLocks noChangeShapeType="1"/>
          </p:cNvSpPr>
          <p:nvPr/>
        </p:nvSpPr>
        <p:spPr bwMode="auto">
          <a:xfrm flipH="1">
            <a:off x="6007100" y="2747963"/>
            <a:ext cx="465138" cy="0"/>
          </a:xfrm>
          <a:prstGeom prst="line">
            <a:avLst/>
          </a:prstGeom>
          <a:noFill/>
          <a:ln w="28575" cap="rnd">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735246" name="Oval 14"/>
          <p:cNvSpPr>
            <a:spLocks noChangeArrowheads="1"/>
          </p:cNvSpPr>
          <p:nvPr/>
        </p:nvSpPr>
        <p:spPr bwMode="auto">
          <a:xfrm>
            <a:off x="5929313" y="2670175"/>
            <a:ext cx="155575" cy="155575"/>
          </a:xfrm>
          <a:prstGeom prst="ellipse">
            <a:avLst/>
          </a:prstGeom>
          <a:solidFill>
            <a:schemeClr val="tx1"/>
          </a:solidFill>
          <a:ln w="28575" cap="rnd">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735247" name="AutoShape 15"/>
          <p:cNvSpPr>
            <a:spLocks noChangeArrowheads="1"/>
          </p:cNvSpPr>
          <p:nvPr/>
        </p:nvSpPr>
        <p:spPr bwMode="auto">
          <a:xfrm>
            <a:off x="407988" y="2981325"/>
            <a:ext cx="1322387" cy="466725"/>
          </a:xfrm>
          <a:prstGeom prst="roundRect">
            <a:avLst>
              <a:gd name="adj" fmla="val 16667"/>
            </a:avLst>
          </a:prstGeom>
          <a:solidFill>
            <a:schemeClr val="bg1"/>
          </a:solidFill>
          <a:ln w="6350" cap="rnd">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93296" tIns="0" rIns="93296" bIns="46648" anchor="ctr"/>
          <a:lstStyle/>
          <a:p>
            <a:pPr algn="ctr" defTabSz="933450" eaLnBrk="0" hangingPunct="0">
              <a:spcBef>
                <a:spcPct val="20000"/>
              </a:spcBef>
              <a:spcAft>
                <a:spcPct val="20000"/>
              </a:spcAft>
              <a:buClr>
                <a:schemeClr val="accent2"/>
              </a:buClr>
              <a:buSzPct val="70000"/>
              <a:buFont typeface="Wingdings" charset="0"/>
              <a:buNone/>
            </a:pPr>
            <a:r>
              <a:rPr lang="en-US" sz="1800" b="1">
                <a:latin typeface="Arial Narrow" charset="0"/>
              </a:rPr>
              <a:t>Service </a:t>
            </a:r>
          </a:p>
        </p:txBody>
      </p:sp>
      <p:sp>
        <p:nvSpPr>
          <p:cNvPr id="735248" name="Line 16"/>
          <p:cNvSpPr>
            <a:spLocks noChangeShapeType="1"/>
          </p:cNvSpPr>
          <p:nvPr/>
        </p:nvSpPr>
        <p:spPr bwMode="auto">
          <a:xfrm>
            <a:off x="2041525" y="2747963"/>
            <a:ext cx="620713" cy="0"/>
          </a:xfrm>
          <a:prstGeom prst="line">
            <a:avLst/>
          </a:prstGeom>
          <a:noFill/>
          <a:ln w="28575" cap="rnd">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735249" name="Line 17"/>
          <p:cNvSpPr>
            <a:spLocks noChangeShapeType="1"/>
          </p:cNvSpPr>
          <p:nvPr/>
        </p:nvSpPr>
        <p:spPr bwMode="auto">
          <a:xfrm>
            <a:off x="5540375" y="2747963"/>
            <a:ext cx="388938" cy="0"/>
          </a:xfrm>
          <a:prstGeom prst="line">
            <a:avLst/>
          </a:prstGeom>
          <a:noFill/>
          <a:ln w="28575" cap="rnd">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735250" name="Line 18"/>
          <p:cNvSpPr>
            <a:spLocks noChangeShapeType="1"/>
          </p:cNvSpPr>
          <p:nvPr/>
        </p:nvSpPr>
        <p:spPr bwMode="auto">
          <a:xfrm>
            <a:off x="2662238" y="2747963"/>
            <a:ext cx="2878137" cy="0"/>
          </a:xfrm>
          <a:prstGeom prst="line">
            <a:avLst/>
          </a:prstGeom>
          <a:noFill/>
          <a:ln w="28575" cap="rnd">
            <a:solidFill>
              <a:schemeClr val="accent1"/>
            </a:solidFill>
            <a:prstDash val="sysDot"/>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735251" name="AutoShape 19"/>
          <p:cNvSpPr>
            <a:spLocks noChangeArrowheads="1"/>
          </p:cNvSpPr>
          <p:nvPr/>
        </p:nvSpPr>
        <p:spPr bwMode="auto">
          <a:xfrm>
            <a:off x="1943100" y="3784600"/>
            <a:ext cx="1309688" cy="1025525"/>
          </a:xfrm>
          <a:prstGeom prst="foldedCorner">
            <a:avLst>
              <a:gd name="adj" fmla="val 12500"/>
            </a:avLst>
          </a:prstGeom>
          <a:noFill/>
          <a:ln w="28575" cap="rnd">
            <a:solidFill>
              <a:schemeClr val="tx1"/>
            </a:solidFill>
            <a:round/>
            <a:headEnd/>
            <a:tailEnd/>
          </a:ln>
          <a:effectLst/>
          <a:extLst>
            <a:ext uri="{909E8E84-426E-40dd-AFC4-6F175D3DCCD1}">
              <a14:hiddenFill xmlns:a14="http://schemas.microsoft.com/office/drawing/2010/main" xmlns="">
                <a:solidFill>
                  <a:srgbClr val="FFFF99"/>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46648" tIns="46648" rIns="0" bIns="46648" anchor="ctr"/>
          <a:lstStyle/>
          <a:p>
            <a:pPr algn="ctr" defTabSz="933450" eaLnBrk="0" hangingPunct="0">
              <a:spcBef>
                <a:spcPct val="20000"/>
              </a:spcBef>
              <a:spcAft>
                <a:spcPct val="20000"/>
              </a:spcAft>
              <a:buClr>
                <a:schemeClr val="accent2"/>
              </a:buClr>
              <a:buSzPct val="70000"/>
              <a:buFont typeface="Wingdings" charset="0"/>
              <a:buNone/>
            </a:pPr>
            <a:r>
              <a:rPr lang="en-US" sz="1600">
                <a:latin typeface="Arial" charset="0"/>
              </a:rPr>
              <a:t>Consumed</a:t>
            </a:r>
            <a:br>
              <a:rPr lang="en-US" sz="1600">
                <a:latin typeface="Arial" charset="0"/>
              </a:rPr>
            </a:br>
            <a:r>
              <a:rPr lang="en-US" sz="1600">
                <a:latin typeface="Arial" charset="0"/>
              </a:rPr>
              <a:t>Service</a:t>
            </a:r>
            <a:br>
              <a:rPr lang="en-US" sz="1600">
                <a:latin typeface="Arial" charset="0"/>
              </a:rPr>
            </a:br>
            <a:r>
              <a:rPr lang="en-US" sz="1600">
                <a:latin typeface="Arial" charset="0"/>
              </a:rPr>
              <a:t>Interface</a:t>
            </a:r>
          </a:p>
        </p:txBody>
      </p:sp>
      <p:sp>
        <p:nvSpPr>
          <p:cNvPr id="735252" name="Line 20"/>
          <p:cNvSpPr>
            <a:spLocks noChangeShapeType="1"/>
          </p:cNvSpPr>
          <p:nvPr/>
        </p:nvSpPr>
        <p:spPr bwMode="auto">
          <a:xfrm flipV="1">
            <a:off x="6007100" y="2825750"/>
            <a:ext cx="0" cy="933450"/>
          </a:xfrm>
          <a:prstGeom prst="line">
            <a:avLst/>
          </a:prstGeom>
          <a:noFill/>
          <a:ln w="19050">
            <a:solidFill>
              <a:schemeClr val="accent1"/>
            </a:solidFill>
            <a:prstDash val="sysDot"/>
            <a:round/>
            <a:headEnd/>
            <a:tailEnd type="triangle" w="lg" len="lg"/>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735253" name="AutoShape 21"/>
          <p:cNvSpPr>
            <a:spLocks noChangeArrowheads="1"/>
          </p:cNvSpPr>
          <p:nvPr/>
        </p:nvSpPr>
        <p:spPr bwMode="auto">
          <a:xfrm>
            <a:off x="407988" y="2360613"/>
            <a:ext cx="1322387" cy="465137"/>
          </a:xfrm>
          <a:prstGeom prst="roundRect">
            <a:avLst>
              <a:gd name="adj" fmla="val 16667"/>
            </a:avLst>
          </a:prstGeom>
          <a:solidFill>
            <a:schemeClr val="bg1"/>
          </a:solidFill>
          <a:ln w="6350" cap="rnd">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93296" tIns="0" rIns="93296" bIns="46648" anchor="ctr"/>
          <a:lstStyle/>
          <a:p>
            <a:pPr algn="ctr" defTabSz="933450" eaLnBrk="0" hangingPunct="0">
              <a:spcBef>
                <a:spcPct val="20000"/>
              </a:spcBef>
              <a:spcAft>
                <a:spcPct val="20000"/>
              </a:spcAft>
              <a:buClr>
                <a:schemeClr val="accent2"/>
              </a:buClr>
              <a:buSzPct val="70000"/>
              <a:buFont typeface="Wingdings" charset="0"/>
              <a:buNone/>
            </a:pPr>
            <a:r>
              <a:rPr lang="en-US" sz="1800" b="1">
                <a:latin typeface="Arial Narrow" charset="0"/>
              </a:rPr>
              <a:t>Application </a:t>
            </a:r>
          </a:p>
        </p:txBody>
      </p:sp>
      <p:sp>
        <p:nvSpPr>
          <p:cNvPr id="735254" name="AutoShape 22"/>
          <p:cNvSpPr>
            <a:spLocks noChangeArrowheads="1"/>
          </p:cNvSpPr>
          <p:nvPr/>
        </p:nvSpPr>
        <p:spPr bwMode="auto">
          <a:xfrm>
            <a:off x="4883150" y="3795713"/>
            <a:ext cx="1309688" cy="1023937"/>
          </a:xfrm>
          <a:prstGeom prst="foldedCorner">
            <a:avLst>
              <a:gd name="adj" fmla="val 12500"/>
            </a:avLst>
          </a:prstGeom>
          <a:noFill/>
          <a:ln w="28575" cap="rnd">
            <a:solidFill>
              <a:schemeClr val="tx1"/>
            </a:solidFill>
            <a:round/>
            <a:headEnd/>
            <a:tailEnd/>
          </a:ln>
          <a:effectLst/>
          <a:extLst>
            <a:ext uri="{909E8E84-426E-40dd-AFC4-6F175D3DCCD1}">
              <a14:hiddenFill xmlns:a14="http://schemas.microsoft.com/office/drawing/2010/main" xmlns="">
                <a:solidFill>
                  <a:srgbClr val="FFFF99"/>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46648" tIns="46648" rIns="0" bIns="46648" anchor="ctr"/>
          <a:lstStyle/>
          <a:p>
            <a:pPr algn="ctr" defTabSz="933450" eaLnBrk="0" hangingPunct="0">
              <a:spcBef>
                <a:spcPct val="20000"/>
              </a:spcBef>
              <a:spcAft>
                <a:spcPct val="20000"/>
              </a:spcAft>
              <a:buClr>
                <a:schemeClr val="accent2"/>
              </a:buClr>
              <a:buSzPct val="70000"/>
              <a:buFont typeface="Wingdings" charset="0"/>
              <a:buNone/>
            </a:pPr>
            <a:r>
              <a:rPr lang="en-US" sz="1600">
                <a:latin typeface="Arial" charset="0"/>
              </a:rPr>
              <a:t>Provided</a:t>
            </a:r>
            <a:br>
              <a:rPr lang="en-US" sz="1600">
                <a:latin typeface="Arial" charset="0"/>
              </a:rPr>
            </a:br>
            <a:r>
              <a:rPr lang="en-US" sz="1600">
                <a:latin typeface="Arial" charset="0"/>
              </a:rPr>
              <a:t>Service</a:t>
            </a:r>
            <a:br>
              <a:rPr lang="en-US" sz="1600">
                <a:latin typeface="Arial" charset="0"/>
              </a:rPr>
            </a:br>
            <a:r>
              <a:rPr lang="en-US" sz="1600">
                <a:latin typeface="Arial" charset="0"/>
              </a:rPr>
              <a:t>Interface</a:t>
            </a:r>
          </a:p>
        </p:txBody>
      </p:sp>
      <p:sp>
        <p:nvSpPr>
          <p:cNvPr id="735255" name="Line 23"/>
          <p:cNvSpPr>
            <a:spLocks noChangeShapeType="1"/>
          </p:cNvSpPr>
          <p:nvPr/>
        </p:nvSpPr>
        <p:spPr bwMode="auto">
          <a:xfrm flipH="1" flipV="1">
            <a:off x="2341563" y="2752725"/>
            <a:ext cx="15875" cy="1039813"/>
          </a:xfrm>
          <a:prstGeom prst="line">
            <a:avLst/>
          </a:prstGeom>
          <a:noFill/>
          <a:ln w="25400">
            <a:solidFill>
              <a:schemeClr val="tx1"/>
            </a:solidFill>
            <a:prstDash val="sysDot"/>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735256" name="Line 24"/>
          <p:cNvSpPr>
            <a:spLocks noChangeShapeType="1"/>
          </p:cNvSpPr>
          <p:nvPr/>
        </p:nvSpPr>
        <p:spPr bwMode="auto">
          <a:xfrm flipH="1" flipV="1">
            <a:off x="5740400" y="2762250"/>
            <a:ext cx="14288" cy="1039813"/>
          </a:xfrm>
          <a:prstGeom prst="line">
            <a:avLst/>
          </a:prstGeom>
          <a:noFill/>
          <a:ln w="25400">
            <a:solidFill>
              <a:schemeClr val="tx1"/>
            </a:solidFill>
            <a:prstDash val="sysDot"/>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5234" name="Rectangle 2"/>
          <p:cNvSpPr>
            <a:spLocks noGrp="1" noChangeArrowheads="1"/>
          </p:cNvSpPr>
          <p:nvPr>
            <p:ph type="title"/>
          </p:nvPr>
        </p:nvSpPr>
        <p:spPr>
          <a:xfrm>
            <a:off x="763588" y="609600"/>
            <a:ext cx="8151812" cy="560388"/>
          </a:xfrm>
        </p:spPr>
        <p:txBody>
          <a:bodyPr/>
          <a:lstStyle/>
          <a:p>
            <a:pPr defTabSz="895350"/>
            <a:r>
              <a:rPr lang="en-US" sz="3200" dirty="0"/>
              <a:t>The SOA Model from the W3C</a:t>
            </a:r>
          </a:p>
        </p:txBody>
      </p:sp>
      <p:pic>
        <p:nvPicPr>
          <p:cNvPr id="3" name="Picture 2"/>
          <p:cNvPicPr>
            <a:picLocks noChangeAspect="1"/>
          </p:cNvPicPr>
          <p:nvPr/>
        </p:nvPicPr>
        <p:blipFill>
          <a:blip r:embed="rId2"/>
          <a:stretch>
            <a:fillRect/>
          </a:stretch>
        </p:blipFill>
        <p:spPr>
          <a:xfrm>
            <a:off x="2133600" y="1524000"/>
            <a:ext cx="4876800" cy="2654300"/>
          </a:xfrm>
          <a:prstGeom prst="rect">
            <a:avLst/>
          </a:prstGeom>
        </p:spPr>
      </p:pic>
      <p:sp>
        <p:nvSpPr>
          <p:cNvPr id="4" name="TextBox 3"/>
          <p:cNvSpPr txBox="1"/>
          <p:nvPr/>
        </p:nvSpPr>
        <p:spPr>
          <a:xfrm>
            <a:off x="1288634" y="5909846"/>
            <a:ext cx="6483766" cy="338554"/>
          </a:xfrm>
          <a:prstGeom prst="rect">
            <a:avLst/>
          </a:prstGeom>
          <a:noFill/>
        </p:spPr>
        <p:txBody>
          <a:bodyPr wrap="none" rtlCol="0">
            <a:spAutoFit/>
          </a:bodyPr>
          <a:lstStyle/>
          <a:p>
            <a:r>
              <a:rPr lang="en-US" sz="1600" dirty="0"/>
              <a:t>http://</a:t>
            </a:r>
            <a:r>
              <a:rPr lang="en-US" sz="1600" dirty="0" err="1"/>
              <a:t>www.ibm.com</a:t>
            </a:r>
            <a:r>
              <a:rPr lang="en-US" sz="1600" dirty="0"/>
              <a:t>/</a:t>
            </a:r>
            <a:r>
              <a:rPr lang="en-US" sz="1600" dirty="0" err="1"/>
              <a:t>developerworks</a:t>
            </a:r>
            <a:r>
              <a:rPr lang="en-US" sz="1600" dirty="0"/>
              <a:t>/architecture/library/</a:t>
            </a:r>
            <a:r>
              <a:rPr lang="en-US" sz="1600" dirty="0" err="1"/>
              <a:t>ar-soastyle</a:t>
            </a:r>
            <a:r>
              <a:rPr lang="en-US" sz="1600" dirty="0"/>
              <a:t>/</a:t>
            </a:r>
          </a:p>
        </p:txBody>
      </p:sp>
      <p:sp>
        <p:nvSpPr>
          <p:cNvPr id="29" name="Rectangle 3" descr="Rectangle: Click to edit Master text styles&#10;Second level&#10;Third level&#10;Fourth level&#10;Fifth level"/>
          <p:cNvSpPr txBox="1">
            <a:spLocks noChangeArrowheads="1"/>
          </p:cNvSpPr>
          <p:nvPr/>
        </p:nvSpPr>
        <p:spPr bwMode="auto">
          <a:xfrm>
            <a:off x="771525" y="4267200"/>
            <a:ext cx="7313613" cy="1676400"/>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Clr>
                <a:schemeClr val="hlink"/>
              </a:buClr>
              <a:buSzPct val="110000"/>
              <a:buFont typeface="Wingdings" charset="0"/>
              <a:buBlip>
                <a:blip r:embed="rId3"/>
              </a:buBlip>
              <a:defRPr sz="3200">
                <a:solidFill>
                  <a:schemeClr val="tx1"/>
                </a:solidFill>
                <a:latin typeface="+mn-lt"/>
                <a:ea typeface="+mn-ea"/>
                <a:cs typeface="+mn-cs"/>
              </a:defRPr>
            </a:lvl1pPr>
            <a:lvl2pPr marL="742950" indent="-285750" algn="l" rtl="0" fontAlgn="base">
              <a:spcBef>
                <a:spcPct val="20000"/>
              </a:spcBef>
              <a:spcAft>
                <a:spcPct val="0"/>
              </a:spcAft>
              <a:buClr>
                <a:schemeClr val="tx1"/>
              </a:buClr>
              <a:buSzPct val="60000"/>
              <a:buFont typeface="Wingdings" charset="0"/>
              <a:buChar char="n"/>
              <a:defRPr sz="2800">
                <a:solidFill>
                  <a:schemeClr val="tx1"/>
                </a:solidFill>
                <a:latin typeface="+mn-lt"/>
                <a:ea typeface="+mn-ea"/>
              </a:defRPr>
            </a:lvl2pPr>
            <a:lvl3pPr marL="1143000" indent="-228600" algn="l" rtl="0" fontAlgn="base">
              <a:spcBef>
                <a:spcPct val="20000"/>
              </a:spcBef>
              <a:spcAft>
                <a:spcPct val="0"/>
              </a:spcAft>
              <a:buClr>
                <a:schemeClr val="hlink"/>
              </a:buClr>
              <a:buSzPct val="95000"/>
              <a:buFont typeface="Wingdings" charset="0"/>
              <a:buChar char="w"/>
              <a:defRPr sz="2400">
                <a:solidFill>
                  <a:schemeClr val="tx1"/>
                </a:solidFill>
                <a:latin typeface="+mn-lt"/>
                <a:ea typeface="+mn-ea"/>
              </a:defRPr>
            </a:lvl3pPr>
            <a:lvl4pPr marL="1600200" indent="-228600" algn="l" rtl="0" fontAlgn="base">
              <a:spcBef>
                <a:spcPct val="20000"/>
              </a:spcBef>
              <a:spcAft>
                <a:spcPct val="0"/>
              </a:spcAft>
              <a:buClr>
                <a:schemeClr val="tx1"/>
              </a:buClr>
              <a:buSzPct val="65000"/>
              <a:buFont typeface="Wingdings" charset="0"/>
              <a:buChar char="n"/>
              <a:defRPr sz="2000">
                <a:solidFill>
                  <a:schemeClr val="tx1"/>
                </a:solidFill>
                <a:latin typeface="+mn-lt"/>
                <a:ea typeface="+mn-ea"/>
              </a:defRPr>
            </a:lvl4pPr>
            <a:lvl5pPr marL="2057400" indent="-228600" algn="l" rtl="0" fontAlgn="base">
              <a:spcBef>
                <a:spcPct val="20000"/>
              </a:spcBef>
              <a:spcAft>
                <a:spcPct val="0"/>
              </a:spcAft>
              <a:buClr>
                <a:schemeClr val="hlink"/>
              </a:buClr>
              <a:buSzPct val="60000"/>
              <a:buFont typeface="Wingdings" charset="0"/>
              <a:buChar char="n"/>
              <a:defRPr sz="2000">
                <a:solidFill>
                  <a:schemeClr val="tx1"/>
                </a:solidFill>
                <a:latin typeface="+mn-lt"/>
                <a:ea typeface="+mn-ea"/>
              </a:defRPr>
            </a:lvl5pPr>
            <a:lvl6pPr marL="2514600" indent="-228600" algn="l" rtl="0" fontAlgn="base">
              <a:spcBef>
                <a:spcPct val="20000"/>
              </a:spcBef>
              <a:spcAft>
                <a:spcPct val="0"/>
              </a:spcAft>
              <a:buClr>
                <a:schemeClr val="hlink"/>
              </a:buClr>
              <a:buSzPct val="60000"/>
              <a:buFont typeface="Wingdings" charset="0"/>
              <a:buChar char="n"/>
              <a:defRPr sz="2000">
                <a:solidFill>
                  <a:schemeClr val="tx1"/>
                </a:solidFill>
                <a:latin typeface="+mn-lt"/>
                <a:ea typeface="+mn-ea"/>
              </a:defRPr>
            </a:lvl6pPr>
            <a:lvl7pPr marL="2971800" indent="-228600" algn="l" rtl="0" fontAlgn="base">
              <a:spcBef>
                <a:spcPct val="20000"/>
              </a:spcBef>
              <a:spcAft>
                <a:spcPct val="0"/>
              </a:spcAft>
              <a:buClr>
                <a:schemeClr val="hlink"/>
              </a:buClr>
              <a:buSzPct val="60000"/>
              <a:buFont typeface="Wingdings" charset="0"/>
              <a:buChar char="n"/>
              <a:defRPr sz="2000">
                <a:solidFill>
                  <a:schemeClr val="tx1"/>
                </a:solidFill>
                <a:latin typeface="+mn-lt"/>
                <a:ea typeface="+mn-ea"/>
              </a:defRPr>
            </a:lvl7pPr>
            <a:lvl8pPr marL="3429000" indent="-228600" algn="l" rtl="0" fontAlgn="base">
              <a:spcBef>
                <a:spcPct val="20000"/>
              </a:spcBef>
              <a:spcAft>
                <a:spcPct val="0"/>
              </a:spcAft>
              <a:buClr>
                <a:schemeClr val="hlink"/>
              </a:buClr>
              <a:buSzPct val="60000"/>
              <a:buFont typeface="Wingdings" charset="0"/>
              <a:buChar char="n"/>
              <a:defRPr sz="2000">
                <a:solidFill>
                  <a:schemeClr val="tx1"/>
                </a:solidFill>
                <a:latin typeface="+mn-lt"/>
                <a:ea typeface="+mn-ea"/>
              </a:defRPr>
            </a:lvl8pPr>
            <a:lvl9pPr marL="3886200" indent="-228600" algn="l" rtl="0" fontAlgn="base">
              <a:spcBef>
                <a:spcPct val="20000"/>
              </a:spcBef>
              <a:spcAft>
                <a:spcPct val="0"/>
              </a:spcAft>
              <a:buClr>
                <a:schemeClr val="hlink"/>
              </a:buClr>
              <a:buSzPct val="60000"/>
              <a:buFont typeface="Wingdings" charset="0"/>
              <a:buChar char="n"/>
              <a:defRPr sz="2000">
                <a:solidFill>
                  <a:schemeClr val="tx1"/>
                </a:solidFill>
                <a:latin typeface="+mn-lt"/>
                <a:ea typeface="+mn-ea"/>
              </a:defRPr>
            </a:lvl9pPr>
          </a:lstStyle>
          <a:p>
            <a:pPr marL="0" indent="0" defTabSz="895350">
              <a:buNone/>
            </a:pPr>
            <a:r>
              <a:rPr lang="en-US" sz="1600" dirty="0"/>
              <a:t>The </a:t>
            </a:r>
            <a:r>
              <a:rPr lang="en-US" sz="1600" b="1" dirty="0"/>
              <a:t>Service Model </a:t>
            </a:r>
            <a:r>
              <a:rPr lang="en-US" sz="1600" dirty="0"/>
              <a:t>is dependent on other models.  The </a:t>
            </a:r>
            <a:r>
              <a:rPr lang="en-US" sz="1600" b="1" dirty="0"/>
              <a:t>Message Model </a:t>
            </a:r>
            <a:r>
              <a:rPr lang="en-US" sz="1600" dirty="0"/>
              <a:t>defines the messages that a service can accept (content, body, protocol, </a:t>
            </a:r>
            <a:r>
              <a:rPr lang="en-US" sz="1600" dirty="0" err="1"/>
              <a:t>etc</a:t>
            </a:r>
            <a:r>
              <a:rPr lang="en-US" sz="1600" dirty="0"/>
              <a:t>); the </a:t>
            </a:r>
            <a:r>
              <a:rPr lang="en-US" sz="1600" b="1" dirty="0"/>
              <a:t>Resource Model </a:t>
            </a:r>
            <a:r>
              <a:rPr lang="en-US" sz="1600" dirty="0"/>
              <a:t>defines the resources used to fulfill the service contract and are hidden from outside consumers of the service; the </a:t>
            </a:r>
            <a:r>
              <a:rPr lang="en-US" sz="1600" b="1" dirty="0"/>
              <a:t>Policy Model </a:t>
            </a:r>
            <a:r>
              <a:rPr lang="en-US" sz="1600" dirty="0"/>
              <a:t>defines constraints on allowable actions or states and is the enforcement point for security.   </a:t>
            </a:r>
            <a:endParaRPr lang="en-US" sz="1400" dirty="0"/>
          </a:p>
        </p:txBody>
      </p:sp>
    </p:spTree>
    <p:extLst>
      <p:ext uri="{BB962C8B-B14F-4D97-AF65-F5344CB8AC3E}">
        <p14:creationId xmlns:p14="http://schemas.microsoft.com/office/powerpoint/2010/main" val="49594581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02351247-9CC6-084F-84F6-5F0BCF662951}" type="slidenum">
              <a:rPr lang="en-US"/>
              <a:pPr/>
              <a:t>23</a:t>
            </a:fld>
            <a:endParaRPr lang="en-US"/>
          </a:p>
        </p:txBody>
      </p:sp>
      <p:sp>
        <p:nvSpPr>
          <p:cNvPr id="736258" name="Rectangle 2"/>
          <p:cNvSpPr>
            <a:spLocks noGrp="1" noChangeArrowheads="1"/>
          </p:cNvSpPr>
          <p:nvPr>
            <p:ph type="title"/>
          </p:nvPr>
        </p:nvSpPr>
        <p:spPr/>
        <p:txBody>
          <a:bodyPr/>
          <a:lstStyle/>
          <a:p>
            <a:pPr defTabSz="895350"/>
            <a:r>
              <a:rPr lang="en-US"/>
              <a:t>The Architectural Components - Services</a:t>
            </a:r>
          </a:p>
        </p:txBody>
      </p:sp>
      <p:sp>
        <p:nvSpPr>
          <p:cNvPr id="736259" name="Rectangle 3" descr="Rectangle: Click to edit Master text styles&#10;Second level&#10;Third level&#10;Fourth level&#10;Fifth level"/>
          <p:cNvSpPr>
            <a:spLocks noGrp="1" noChangeArrowheads="1"/>
          </p:cNvSpPr>
          <p:nvPr>
            <p:ph type="body" idx="1"/>
          </p:nvPr>
        </p:nvSpPr>
        <p:spPr>
          <a:xfrm>
            <a:off x="757238" y="1752600"/>
            <a:ext cx="8143875" cy="5407025"/>
          </a:xfrm>
        </p:spPr>
        <p:txBody>
          <a:bodyPr/>
          <a:lstStyle/>
          <a:p>
            <a:pPr marL="236538" indent="-236538" defTabSz="895350"/>
            <a:r>
              <a:rPr lang="en-US" sz="1800" dirty="0"/>
              <a:t>Services are a conceptual </a:t>
            </a:r>
            <a:r>
              <a:rPr lang="en-US" sz="1800" b="1" dirty="0">
                <a:solidFill>
                  <a:srgbClr val="FF0000"/>
                </a:solidFill>
              </a:rPr>
              <a:t>design component</a:t>
            </a:r>
            <a:r>
              <a:rPr lang="en-US" sz="1800" dirty="0"/>
              <a:t>, and can be implemented using a variety of different technologies</a:t>
            </a:r>
          </a:p>
          <a:p>
            <a:pPr marL="592138" lvl="1" indent="-241300" defTabSz="895350"/>
            <a:r>
              <a:rPr lang="en-US" sz="1600" dirty="0"/>
              <a:t>Java (via frameworks – Play, Spring, </a:t>
            </a:r>
            <a:r>
              <a:rPr lang="en-US" sz="1600" dirty="0" err="1"/>
              <a:t>Restlet</a:t>
            </a:r>
            <a:r>
              <a:rPr lang="en-US" sz="1600" dirty="0"/>
              <a:t>, </a:t>
            </a:r>
            <a:r>
              <a:rPr lang="en-US" sz="1600" dirty="0" err="1"/>
              <a:t>etc</a:t>
            </a:r>
            <a:r>
              <a:rPr lang="en-US" sz="1600" dirty="0"/>
              <a:t>)</a:t>
            </a:r>
          </a:p>
          <a:p>
            <a:pPr marL="592138" lvl="1" indent="-241300" defTabSz="895350"/>
            <a:r>
              <a:rPr lang="en-US" sz="1600" dirty="0" err="1"/>
              <a:t>Scala</a:t>
            </a:r>
            <a:r>
              <a:rPr lang="en-US" sz="1600" dirty="0"/>
              <a:t> (via frameworks – Play, Spray, </a:t>
            </a:r>
            <a:r>
              <a:rPr lang="en-US" sz="1600" dirty="0" err="1"/>
              <a:t>etc</a:t>
            </a:r>
            <a:r>
              <a:rPr lang="en-US" sz="1600" dirty="0"/>
              <a:t>)</a:t>
            </a:r>
          </a:p>
          <a:p>
            <a:pPr marL="592138" lvl="1" indent="-241300" defTabSz="895350"/>
            <a:r>
              <a:rPr lang="en-US" sz="1600" dirty="0" err="1"/>
              <a:t>.Net</a:t>
            </a:r>
            <a:endParaRPr lang="en-US" sz="1600" dirty="0"/>
          </a:p>
          <a:p>
            <a:pPr marL="592138" lvl="1" indent="-241300" defTabSz="895350"/>
            <a:r>
              <a:rPr lang="en-US" sz="1600" dirty="0" err="1"/>
              <a:t>Javascript</a:t>
            </a:r>
            <a:r>
              <a:rPr lang="en-US" sz="1600" dirty="0"/>
              <a:t> frameworks such as </a:t>
            </a:r>
            <a:r>
              <a:rPr lang="en-US" sz="1600" dirty="0" err="1"/>
              <a:t>Node.js</a:t>
            </a:r>
            <a:endParaRPr lang="en-US" sz="1600" dirty="0"/>
          </a:p>
          <a:p>
            <a:pPr marL="592138" lvl="1" indent="-241300" defTabSz="895350"/>
            <a:r>
              <a:rPr lang="en-US" sz="1600" dirty="0"/>
              <a:t>Even Python, COBOL or just about any other language these days</a:t>
            </a:r>
          </a:p>
          <a:p>
            <a:pPr marL="592138" lvl="1" indent="-241300" defTabSz="895350"/>
            <a:r>
              <a:rPr lang="en-US" sz="1600" dirty="0"/>
              <a:t>Third party tools: Siebel, </a:t>
            </a:r>
            <a:r>
              <a:rPr lang="en-US" sz="1600" dirty="0" err="1"/>
              <a:t>Salesforce</a:t>
            </a:r>
            <a:endParaRPr lang="en-US" sz="1600" dirty="0"/>
          </a:p>
          <a:p>
            <a:pPr marL="236538" indent="-236538" defTabSz="895350"/>
            <a:r>
              <a:rPr lang="en-US" sz="1800" dirty="0"/>
              <a:t>Services are designed to have flexible interfaces and are evolved easily</a:t>
            </a:r>
          </a:p>
          <a:p>
            <a:pPr marL="592138" lvl="1" indent="-241300" defTabSz="895350"/>
            <a:r>
              <a:rPr lang="en-US" sz="1600" dirty="0"/>
              <a:t>Services separate the concerns of the service consumer from the service provider</a:t>
            </a:r>
          </a:p>
          <a:p>
            <a:pPr marL="236538" indent="-236538" defTabSz="895350"/>
            <a:r>
              <a:rPr lang="en-US" sz="1800" dirty="0"/>
              <a:t>Services can be instantiated in a variety of different ways</a:t>
            </a:r>
          </a:p>
          <a:p>
            <a:pPr marL="592138" lvl="1" indent="-241300" defTabSz="895350"/>
            <a:r>
              <a:rPr lang="en-US" sz="1600" dirty="0"/>
              <a:t>Local components, Web Services, Sync-/Asynchronous Messages</a:t>
            </a:r>
          </a:p>
          <a:p>
            <a:pPr marL="236538" indent="-236538" defTabSz="895350"/>
            <a:r>
              <a:rPr lang="en-US" sz="1800" dirty="0"/>
              <a:t>Services are lifecycle managed by an application server container of some sort</a:t>
            </a:r>
          </a:p>
          <a:p>
            <a:pPr marL="592138" lvl="1" indent="-241300" defTabSz="895350"/>
            <a:r>
              <a:rPr lang="en-US" sz="1600" dirty="0"/>
              <a:t>CICS, </a:t>
            </a:r>
            <a:r>
              <a:rPr lang="en-US" sz="1600" dirty="0" err="1"/>
              <a:t>.Net</a:t>
            </a:r>
            <a:r>
              <a:rPr lang="en-US" sz="1600" dirty="0"/>
              <a:t> Framework, Java (</a:t>
            </a:r>
            <a:r>
              <a:rPr lang="en-US" sz="1600" dirty="0" err="1"/>
              <a:t>WebSphere</a:t>
            </a:r>
            <a:r>
              <a:rPr lang="en-US" sz="1600" dirty="0"/>
              <a:t>, Tomcat), </a:t>
            </a:r>
            <a:r>
              <a:rPr lang="en-US" sz="1600" dirty="0" err="1"/>
              <a:t>Node.js</a:t>
            </a:r>
            <a:r>
              <a:rPr lang="en-US" sz="1600" dirty="0"/>
              <a:t>, </a:t>
            </a:r>
            <a:r>
              <a:rPr lang="en-US" sz="1600" dirty="0" err="1"/>
              <a:t>Vert.x</a:t>
            </a:r>
            <a:r>
              <a:rPr lang="en-US" sz="1600" dirty="0"/>
              <a:t>, etc.</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a:xfrm>
            <a:off x="6858000" y="6248400"/>
            <a:ext cx="1905000" cy="457200"/>
          </a:xfrm>
        </p:spPr>
        <p:txBody>
          <a:bodyPr/>
          <a:lstStyle/>
          <a:p>
            <a:fld id="{02351247-9CC6-084F-84F6-5F0BCF662951}" type="slidenum">
              <a:rPr lang="en-US"/>
              <a:pPr/>
              <a:t>24</a:t>
            </a:fld>
            <a:endParaRPr lang="en-US"/>
          </a:p>
        </p:txBody>
      </p:sp>
      <p:sp>
        <p:nvSpPr>
          <p:cNvPr id="736258" name="Rectangle 2"/>
          <p:cNvSpPr>
            <a:spLocks noGrp="1" noChangeArrowheads="1"/>
          </p:cNvSpPr>
          <p:nvPr>
            <p:ph type="title"/>
          </p:nvPr>
        </p:nvSpPr>
        <p:spPr>
          <a:xfrm>
            <a:off x="914400" y="228600"/>
            <a:ext cx="7772400" cy="1143000"/>
          </a:xfrm>
        </p:spPr>
        <p:txBody>
          <a:bodyPr/>
          <a:lstStyle/>
          <a:p>
            <a:pPr defTabSz="895350"/>
            <a:r>
              <a:rPr lang="en-US" dirty="0"/>
              <a:t>The Architectural Components - Services</a:t>
            </a:r>
          </a:p>
        </p:txBody>
      </p:sp>
      <p:sp>
        <p:nvSpPr>
          <p:cNvPr id="3" name="Rectangle 2"/>
          <p:cNvSpPr/>
          <p:nvPr/>
        </p:nvSpPr>
        <p:spPr bwMode="auto">
          <a:xfrm>
            <a:off x="2286000" y="1905000"/>
            <a:ext cx="4267200" cy="4114800"/>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Tahoma" charset="0"/>
                <a:ea typeface="ＭＳ Ｐゴシック" charset="0"/>
              </a:rPr>
              <a:t>Service</a:t>
            </a:r>
            <a:r>
              <a:rPr kumimoji="0" lang="en-US" sz="2400" b="0" i="0" u="none" strike="noStrike" cap="none" normalizeH="0" dirty="0">
                <a:ln>
                  <a:noFill/>
                </a:ln>
                <a:solidFill>
                  <a:schemeClr val="tx1"/>
                </a:solidFill>
                <a:effectLst/>
                <a:latin typeface="Tahoma" charset="0"/>
                <a:ea typeface="ＭＳ Ｐゴシック" charset="0"/>
              </a:rPr>
              <a:t> Boundary</a:t>
            </a:r>
            <a:endParaRPr kumimoji="0" lang="en-US" sz="2400" b="0" i="0" u="none" strike="noStrike" cap="none" normalizeH="0" baseline="0" dirty="0">
              <a:ln>
                <a:noFill/>
              </a:ln>
              <a:solidFill>
                <a:schemeClr val="tx1"/>
              </a:solidFill>
              <a:effectLst/>
              <a:latin typeface="Tahoma" charset="0"/>
              <a:ea typeface="ＭＳ Ｐゴシック" charset="0"/>
            </a:endParaRPr>
          </a:p>
        </p:txBody>
      </p:sp>
      <p:cxnSp>
        <p:nvCxnSpPr>
          <p:cNvPr id="6" name="Straight Connector 5"/>
          <p:cNvCxnSpPr>
            <a:stCxn id="10" idx="0"/>
            <a:endCxn id="7" idx="6"/>
          </p:cNvCxnSpPr>
          <p:nvPr/>
        </p:nvCxnSpPr>
        <p:spPr bwMode="auto">
          <a:xfrm flipH="1" flipV="1">
            <a:off x="1676400" y="4075233"/>
            <a:ext cx="838200" cy="1467"/>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7" name="Oval 6"/>
          <p:cNvSpPr/>
          <p:nvPr/>
        </p:nvSpPr>
        <p:spPr bwMode="auto">
          <a:xfrm>
            <a:off x="1371600" y="3922833"/>
            <a:ext cx="304800" cy="304800"/>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Tahoma" charset="0"/>
              <a:ea typeface="ＭＳ Ｐゴシック" charset="0"/>
            </a:endParaRPr>
          </a:p>
        </p:txBody>
      </p:sp>
      <p:sp>
        <p:nvSpPr>
          <p:cNvPr id="10" name="Rectangle 9"/>
          <p:cNvSpPr/>
          <p:nvPr/>
        </p:nvSpPr>
        <p:spPr bwMode="auto">
          <a:xfrm rot="16200000">
            <a:off x="1409700" y="3543300"/>
            <a:ext cx="3276600" cy="1066800"/>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1" i="0" u="none" strike="noStrike" cap="none" normalizeH="0" baseline="0" dirty="0">
                <a:ln>
                  <a:noFill/>
                </a:ln>
                <a:solidFill>
                  <a:srgbClr val="CCCC00"/>
                </a:solidFill>
                <a:effectLst/>
                <a:latin typeface="Tahoma" charset="0"/>
                <a:ea typeface="ＭＳ Ｐゴシック" charset="0"/>
              </a:rPr>
              <a:t>Service Endpoint / </a:t>
            </a:r>
            <a:br>
              <a:rPr kumimoji="0" lang="en-US" sz="2400" b="1" i="0" u="none" strike="noStrike" cap="none" normalizeH="0" baseline="0" dirty="0">
                <a:ln>
                  <a:noFill/>
                </a:ln>
                <a:solidFill>
                  <a:srgbClr val="CCCC00"/>
                </a:solidFill>
                <a:effectLst/>
                <a:latin typeface="Tahoma" charset="0"/>
                <a:ea typeface="ＭＳ Ｐゴシック" charset="0"/>
              </a:rPr>
            </a:br>
            <a:r>
              <a:rPr kumimoji="0" lang="en-US" sz="2400" b="1" i="0" u="none" strike="noStrike" cap="none" normalizeH="0" baseline="0" dirty="0">
                <a:ln>
                  <a:noFill/>
                </a:ln>
                <a:solidFill>
                  <a:srgbClr val="CCCC00"/>
                </a:solidFill>
                <a:effectLst/>
                <a:latin typeface="Tahoma" charset="0"/>
                <a:ea typeface="ＭＳ Ｐゴシック" charset="0"/>
              </a:rPr>
              <a:t>Controller</a:t>
            </a:r>
          </a:p>
        </p:txBody>
      </p:sp>
      <p:sp>
        <p:nvSpPr>
          <p:cNvPr id="14" name="Rectangle 13"/>
          <p:cNvSpPr/>
          <p:nvPr/>
        </p:nvSpPr>
        <p:spPr bwMode="auto">
          <a:xfrm>
            <a:off x="3962400" y="3200400"/>
            <a:ext cx="1676400" cy="1066800"/>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400" b="1" i="0" u="none" strike="noStrike" cap="none" normalizeH="0" baseline="0" dirty="0">
              <a:ln>
                <a:noFill/>
              </a:ln>
              <a:solidFill>
                <a:srgbClr val="CCCC00"/>
              </a:solidFill>
              <a:effectLst/>
              <a:latin typeface="Tahoma" charset="0"/>
              <a:ea typeface="ＭＳ Ｐゴシック" charset="0"/>
            </a:endParaRPr>
          </a:p>
        </p:txBody>
      </p:sp>
      <p:sp>
        <p:nvSpPr>
          <p:cNvPr id="15" name="Rectangle 14"/>
          <p:cNvSpPr/>
          <p:nvPr/>
        </p:nvSpPr>
        <p:spPr bwMode="auto">
          <a:xfrm>
            <a:off x="4114800" y="3352800"/>
            <a:ext cx="1676400" cy="1066800"/>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400" b="1" i="0" u="none" strike="noStrike" cap="none" normalizeH="0" baseline="0" dirty="0">
              <a:ln>
                <a:noFill/>
              </a:ln>
              <a:solidFill>
                <a:srgbClr val="CCCC00"/>
              </a:solidFill>
              <a:effectLst/>
              <a:latin typeface="Tahoma" charset="0"/>
              <a:ea typeface="ＭＳ Ｐゴシック" charset="0"/>
            </a:endParaRPr>
          </a:p>
        </p:txBody>
      </p:sp>
      <p:sp>
        <p:nvSpPr>
          <p:cNvPr id="16" name="Rectangle 15"/>
          <p:cNvSpPr/>
          <p:nvPr/>
        </p:nvSpPr>
        <p:spPr bwMode="auto">
          <a:xfrm>
            <a:off x="4267200" y="3505200"/>
            <a:ext cx="1676400" cy="1066800"/>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400" b="1" i="0" u="none" strike="noStrike" cap="none" normalizeH="0" baseline="0" dirty="0">
              <a:ln>
                <a:noFill/>
              </a:ln>
              <a:solidFill>
                <a:srgbClr val="CCCC00"/>
              </a:solidFill>
              <a:effectLst/>
              <a:latin typeface="Tahoma" charset="0"/>
              <a:ea typeface="ＭＳ Ｐゴシック" charset="0"/>
            </a:endParaRPr>
          </a:p>
        </p:txBody>
      </p:sp>
      <p:sp>
        <p:nvSpPr>
          <p:cNvPr id="17" name="Rectangle 16"/>
          <p:cNvSpPr/>
          <p:nvPr/>
        </p:nvSpPr>
        <p:spPr bwMode="auto">
          <a:xfrm>
            <a:off x="4419600" y="3657600"/>
            <a:ext cx="1676400" cy="1066800"/>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1" i="0" u="none" strike="noStrike" cap="none" normalizeH="0" baseline="0" dirty="0">
                <a:ln>
                  <a:noFill/>
                </a:ln>
                <a:solidFill>
                  <a:srgbClr val="CCCC00"/>
                </a:solidFill>
                <a:effectLst/>
                <a:latin typeface="Tahoma" charset="0"/>
                <a:ea typeface="ＭＳ Ｐゴシック" charset="0"/>
              </a:rPr>
              <a:t>Service</a:t>
            </a:r>
            <a:br>
              <a:rPr kumimoji="0" lang="en-US" sz="2400" b="1" i="0" u="none" strike="noStrike" cap="none" normalizeH="0" baseline="0" dirty="0">
                <a:ln>
                  <a:noFill/>
                </a:ln>
                <a:solidFill>
                  <a:srgbClr val="CCCC00"/>
                </a:solidFill>
                <a:effectLst/>
                <a:latin typeface="Tahoma" charset="0"/>
                <a:ea typeface="ＭＳ Ｐゴシック" charset="0"/>
              </a:rPr>
            </a:br>
            <a:r>
              <a:rPr kumimoji="0" lang="en-US" sz="2400" b="1" i="0" u="none" strike="noStrike" cap="none" normalizeH="0" baseline="0" dirty="0">
                <a:ln>
                  <a:noFill/>
                </a:ln>
                <a:solidFill>
                  <a:srgbClr val="CCCC00"/>
                </a:solidFill>
                <a:effectLst/>
                <a:latin typeface="Tahoma" charset="0"/>
                <a:ea typeface="ＭＳ Ｐゴシック" charset="0"/>
              </a:rPr>
              <a:t>Models</a:t>
            </a:r>
          </a:p>
        </p:txBody>
      </p:sp>
      <p:cxnSp>
        <p:nvCxnSpPr>
          <p:cNvPr id="20" name="Straight Connector 19"/>
          <p:cNvCxnSpPr/>
          <p:nvPr/>
        </p:nvCxnSpPr>
        <p:spPr bwMode="auto">
          <a:xfrm flipH="1">
            <a:off x="3581400" y="5334000"/>
            <a:ext cx="3276600" cy="1"/>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18" name="TextBox 17"/>
          <p:cNvSpPr txBox="1"/>
          <p:nvPr/>
        </p:nvSpPr>
        <p:spPr>
          <a:xfrm rot="5400000">
            <a:off x="6758411" y="5101968"/>
            <a:ext cx="508443" cy="461665"/>
          </a:xfrm>
          <a:prstGeom prst="rect">
            <a:avLst/>
          </a:prstGeom>
          <a:noFill/>
        </p:spPr>
        <p:txBody>
          <a:bodyPr wrap="none" rtlCol="0">
            <a:spAutoFit/>
          </a:bodyPr>
          <a:lstStyle/>
          <a:p>
            <a:r>
              <a:rPr lang="en-US" b="1" dirty="0">
                <a:latin typeface="BlairMdITC TT-Medium"/>
                <a:cs typeface="BlairMdITC TT-Medium"/>
              </a:rPr>
              <a:t>U</a:t>
            </a:r>
          </a:p>
        </p:txBody>
      </p:sp>
      <p:sp>
        <p:nvSpPr>
          <p:cNvPr id="23" name="TextBox 22"/>
          <p:cNvSpPr txBox="1"/>
          <p:nvPr/>
        </p:nvSpPr>
        <p:spPr>
          <a:xfrm rot="16200000">
            <a:off x="-91794" y="3866140"/>
            <a:ext cx="2474055" cy="461665"/>
          </a:xfrm>
          <a:prstGeom prst="rect">
            <a:avLst/>
          </a:prstGeom>
          <a:noFill/>
        </p:spPr>
        <p:txBody>
          <a:bodyPr wrap="none" rtlCol="0">
            <a:spAutoFit/>
          </a:bodyPr>
          <a:lstStyle/>
          <a:p>
            <a:r>
              <a:rPr lang="en-US" dirty="0"/>
              <a:t>Service Interface</a:t>
            </a:r>
          </a:p>
        </p:txBody>
      </p:sp>
      <p:sp>
        <p:nvSpPr>
          <p:cNvPr id="27" name="Rectangle 26"/>
          <p:cNvSpPr/>
          <p:nvPr/>
        </p:nvSpPr>
        <p:spPr bwMode="auto">
          <a:xfrm rot="16200000">
            <a:off x="6172199" y="3581400"/>
            <a:ext cx="4114801" cy="762000"/>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Tahoma" charset="0"/>
                <a:ea typeface="ＭＳ Ｐゴシック" charset="0"/>
              </a:rPr>
              <a:t>Service</a:t>
            </a:r>
            <a:r>
              <a:rPr kumimoji="0" lang="en-US" sz="2400" b="0" i="0" u="none" strike="noStrike" cap="none" normalizeH="0" dirty="0">
                <a:ln>
                  <a:noFill/>
                </a:ln>
                <a:solidFill>
                  <a:schemeClr val="tx1"/>
                </a:solidFill>
                <a:effectLst/>
                <a:latin typeface="Tahoma" charset="0"/>
                <a:ea typeface="ＭＳ Ｐゴシック" charset="0"/>
              </a:rPr>
              <a:t> Boundary</a:t>
            </a:r>
            <a:endParaRPr kumimoji="0" lang="en-US" sz="2400" b="0" i="0" u="none" strike="noStrike" cap="none" normalizeH="0" baseline="0" dirty="0">
              <a:ln>
                <a:noFill/>
              </a:ln>
              <a:solidFill>
                <a:schemeClr val="tx1"/>
              </a:solidFill>
              <a:effectLst/>
              <a:latin typeface="Tahoma" charset="0"/>
              <a:ea typeface="ＭＳ Ｐゴシック" charset="0"/>
            </a:endParaRPr>
          </a:p>
        </p:txBody>
      </p:sp>
      <p:cxnSp>
        <p:nvCxnSpPr>
          <p:cNvPr id="28" name="Straight Connector 27"/>
          <p:cNvCxnSpPr>
            <a:endCxn id="29" idx="6"/>
          </p:cNvCxnSpPr>
          <p:nvPr/>
        </p:nvCxnSpPr>
        <p:spPr bwMode="auto">
          <a:xfrm flipH="1">
            <a:off x="7467599" y="5334000"/>
            <a:ext cx="381000"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29" name="Oval 28"/>
          <p:cNvSpPr/>
          <p:nvPr/>
        </p:nvSpPr>
        <p:spPr bwMode="auto">
          <a:xfrm>
            <a:off x="7162799" y="5181600"/>
            <a:ext cx="304800" cy="304800"/>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Tahoma" charset="0"/>
              <a:ea typeface="ＭＳ Ｐゴシック" charset="0"/>
            </a:endParaRPr>
          </a:p>
        </p:txBody>
      </p:sp>
      <p:cxnSp>
        <p:nvCxnSpPr>
          <p:cNvPr id="32" name="Straight Connector 31"/>
          <p:cNvCxnSpPr/>
          <p:nvPr/>
        </p:nvCxnSpPr>
        <p:spPr bwMode="auto">
          <a:xfrm flipH="1">
            <a:off x="3581400" y="3962400"/>
            <a:ext cx="381000"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Tree>
    <p:extLst>
      <p:ext uri="{BB962C8B-B14F-4D97-AF65-F5344CB8AC3E}">
        <p14:creationId xmlns:p14="http://schemas.microsoft.com/office/powerpoint/2010/main" val="81349272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216EFC55-AE42-A24D-871B-8BB55C5177EB}" type="slidenum">
              <a:rPr lang="en-US"/>
              <a:pPr/>
              <a:t>25</a:t>
            </a:fld>
            <a:endParaRPr lang="en-US"/>
          </a:p>
        </p:txBody>
      </p:sp>
      <p:sp>
        <p:nvSpPr>
          <p:cNvPr id="737282" name="Rectangle 2"/>
          <p:cNvSpPr>
            <a:spLocks noGrp="1" noChangeArrowheads="1"/>
          </p:cNvSpPr>
          <p:nvPr>
            <p:ph type="title"/>
          </p:nvPr>
        </p:nvSpPr>
        <p:spPr/>
        <p:txBody>
          <a:bodyPr/>
          <a:lstStyle/>
          <a:p>
            <a:pPr defTabSz="895350"/>
            <a:r>
              <a:rPr lang="en-US"/>
              <a:t>The Architectural Connectors - Messages</a:t>
            </a:r>
          </a:p>
        </p:txBody>
      </p:sp>
      <p:sp>
        <p:nvSpPr>
          <p:cNvPr id="737283" name="Rectangle 3" descr="Rectangle: Click to edit Master text styles&#10;Second level&#10;Third level&#10;Fourth level&#10;Fifth level"/>
          <p:cNvSpPr>
            <a:spLocks noGrp="1" noChangeArrowheads="1"/>
          </p:cNvSpPr>
          <p:nvPr>
            <p:ph type="body" idx="1"/>
          </p:nvPr>
        </p:nvSpPr>
        <p:spPr>
          <a:xfrm>
            <a:off x="771525" y="1676400"/>
            <a:ext cx="8143875" cy="4972050"/>
          </a:xfrm>
        </p:spPr>
        <p:txBody>
          <a:bodyPr/>
          <a:lstStyle/>
          <a:p>
            <a:pPr marL="236538" indent="-236538" defTabSz="895350"/>
            <a:r>
              <a:rPr lang="en-US" sz="2000"/>
              <a:t>Services interoperate with each other using </a:t>
            </a:r>
            <a:r>
              <a:rPr lang="ja-JP" altLang="en-US" sz="2000">
                <a:latin typeface="Arial"/>
              </a:rPr>
              <a:t>“</a:t>
            </a:r>
            <a:r>
              <a:rPr lang="en-US" sz="2000"/>
              <a:t>messages</a:t>
            </a:r>
            <a:r>
              <a:rPr lang="ja-JP" altLang="en-US" sz="2000">
                <a:latin typeface="Arial"/>
              </a:rPr>
              <a:t>”</a:t>
            </a:r>
            <a:r>
              <a:rPr lang="en-US" sz="2000"/>
              <a:t> capable of verifying and certifying their own syntax and semantics</a:t>
            </a:r>
          </a:p>
          <a:p>
            <a:pPr marL="236538" indent="-236538" defTabSz="895350"/>
            <a:r>
              <a:rPr lang="en-US" sz="2000"/>
              <a:t>Architecture Requirements for Messages</a:t>
            </a:r>
          </a:p>
          <a:p>
            <a:pPr marL="592138" lvl="1" indent="-241300" defTabSz="895350"/>
            <a:r>
              <a:rPr lang="en-US" sz="1800"/>
              <a:t>Messages do not assume any sort of delivery technology</a:t>
            </a:r>
          </a:p>
          <a:p>
            <a:pPr marL="592138" lvl="1" indent="-241300" defTabSz="895350"/>
            <a:r>
              <a:rPr lang="en-US" sz="1800"/>
              <a:t>Messages support intermediaries and can be transformed between the service consumer and the service provider without either party being aware of the transformation process</a:t>
            </a:r>
          </a:p>
          <a:p>
            <a:pPr marL="592138" lvl="1" indent="-241300" defTabSz="895350"/>
            <a:r>
              <a:rPr lang="en-US" sz="1800"/>
              <a:t>Messages can be secured end-to-end</a:t>
            </a:r>
          </a:p>
          <a:p>
            <a:pPr marL="592138" lvl="1" indent="-241300" defTabSz="895350"/>
            <a:r>
              <a:rPr lang="en-US" sz="1800"/>
              <a:t>Messages can be deserialized into language-specific components</a:t>
            </a:r>
          </a:p>
          <a:p>
            <a:pPr marL="592138" lvl="1" indent="-241300" defTabSz="895350"/>
            <a:r>
              <a:rPr lang="en-US" sz="1800"/>
              <a:t>Language specific components can serialize themselves into a valid message that adheres to both the syntactic and semantic requirements of the message</a:t>
            </a:r>
          </a:p>
          <a:p>
            <a:pPr marL="236538" indent="-236538" defTabSz="895350"/>
            <a:endParaRPr lang="en-US" sz="2000"/>
          </a:p>
        </p:txBody>
      </p:sp>
      <p:pic>
        <p:nvPicPr>
          <p:cNvPr id="737284" name="Picture 4" descr="tincan"/>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3435350" y="5334000"/>
            <a:ext cx="4489450" cy="903288"/>
          </a:xfrm>
          <a:prstGeom prst="rect">
            <a:avLst/>
          </a:prstGeom>
          <a:noFill/>
          <a:extLst>
            <a:ext uri="{909E8E84-426E-40dd-AFC4-6F175D3DCCD1}">
              <a14:hiddenFill xmlns:a14="http://schemas.microsoft.com/office/drawing/2010/main" xmlns="">
                <a:solidFill>
                  <a:srgbClr val="FFFFFF"/>
                </a:solidFill>
              </a14:hiddenFill>
            </a:ext>
          </a:extLst>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216EFC55-AE42-A24D-871B-8BB55C5177EB}" type="slidenum">
              <a:rPr lang="en-US"/>
              <a:pPr/>
              <a:t>26</a:t>
            </a:fld>
            <a:endParaRPr lang="en-US"/>
          </a:p>
        </p:txBody>
      </p:sp>
      <p:sp>
        <p:nvSpPr>
          <p:cNvPr id="737282" name="Rectangle 2"/>
          <p:cNvSpPr>
            <a:spLocks noGrp="1" noChangeArrowheads="1"/>
          </p:cNvSpPr>
          <p:nvPr>
            <p:ph type="title"/>
          </p:nvPr>
        </p:nvSpPr>
        <p:spPr/>
        <p:txBody>
          <a:bodyPr/>
          <a:lstStyle/>
          <a:p>
            <a:pPr defTabSz="895350"/>
            <a:r>
              <a:rPr lang="en-US" dirty="0"/>
              <a:t>Service Integration Styles</a:t>
            </a:r>
          </a:p>
        </p:txBody>
      </p:sp>
      <p:graphicFrame>
        <p:nvGraphicFramePr>
          <p:cNvPr id="11" name="Table 10"/>
          <p:cNvGraphicFramePr>
            <a:graphicFrameLocks noGrp="1"/>
          </p:cNvGraphicFramePr>
          <p:nvPr>
            <p:extLst>
              <p:ext uri="{D42A27DB-BD31-4B8C-83A1-F6EECF244321}">
                <p14:modId xmlns:p14="http://schemas.microsoft.com/office/powerpoint/2010/main" val="72139673"/>
              </p:ext>
            </p:extLst>
          </p:nvPr>
        </p:nvGraphicFramePr>
        <p:xfrm>
          <a:off x="1447800" y="2895600"/>
          <a:ext cx="6096000" cy="1112520"/>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20000"/>
                    </a:ext>
                  </a:extLst>
                </a:gridCol>
                <a:gridCol w="2032000">
                  <a:extLst>
                    <a:ext uri="{9D8B030D-6E8A-4147-A177-3AD203B41FA5}">
                      <a16:colId xmlns:a16="http://schemas.microsoft.com/office/drawing/2014/main" val="20001"/>
                    </a:ext>
                  </a:extLst>
                </a:gridCol>
                <a:gridCol w="2032000">
                  <a:extLst>
                    <a:ext uri="{9D8B030D-6E8A-4147-A177-3AD203B41FA5}">
                      <a16:colId xmlns:a16="http://schemas.microsoft.com/office/drawing/2014/main" val="20002"/>
                    </a:ext>
                  </a:extLst>
                </a:gridCol>
              </a:tblGrid>
              <a:tr h="370840">
                <a:tc>
                  <a:txBody>
                    <a:bodyPr/>
                    <a:lstStyle/>
                    <a:p>
                      <a:endParaRPr lang="en-US" dirty="0"/>
                    </a:p>
                  </a:txBody>
                  <a:tcPr/>
                </a:tc>
                <a:tc>
                  <a:txBody>
                    <a:bodyPr/>
                    <a:lstStyle/>
                    <a:p>
                      <a:r>
                        <a:rPr lang="en-US" dirty="0">
                          <a:solidFill>
                            <a:srgbClr val="000090"/>
                          </a:solidFill>
                        </a:rPr>
                        <a:t>One</a:t>
                      </a:r>
                    </a:p>
                  </a:txBody>
                  <a:tcPr/>
                </a:tc>
                <a:tc>
                  <a:txBody>
                    <a:bodyPr/>
                    <a:lstStyle/>
                    <a:p>
                      <a:r>
                        <a:rPr lang="en-US" dirty="0">
                          <a:solidFill>
                            <a:srgbClr val="000090"/>
                          </a:solidFill>
                        </a:rPr>
                        <a:t>Many</a:t>
                      </a:r>
                    </a:p>
                  </a:txBody>
                  <a:tcPr/>
                </a:tc>
                <a:extLst>
                  <a:ext uri="{0D108BD9-81ED-4DB2-BD59-A6C34878D82A}">
                    <a16:rowId xmlns:a16="http://schemas.microsoft.com/office/drawing/2014/main" val="10000"/>
                  </a:ext>
                </a:extLst>
              </a:tr>
              <a:tr h="370840">
                <a:tc>
                  <a:txBody>
                    <a:bodyPr/>
                    <a:lstStyle/>
                    <a:p>
                      <a:r>
                        <a:rPr lang="en-US" dirty="0"/>
                        <a:t>Synchronous </a:t>
                      </a:r>
                    </a:p>
                  </a:txBody>
                  <a:tcPr/>
                </a:tc>
                <a:tc>
                  <a:txBody>
                    <a:bodyPr/>
                    <a:lstStyle/>
                    <a:p>
                      <a:r>
                        <a:rPr lang="en-US" dirty="0"/>
                        <a:t>Try[T]</a:t>
                      </a:r>
                    </a:p>
                  </a:txBody>
                  <a:tcPr/>
                </a:tc>
                <a:tc>
                  <a:txBody>
                    <a:bodyPr/>
                    <a:lstStyle/>
                    <a:p>
                      <a:r>
                        <a:rPr lang="en-US" dirty="0" err="1"/>
                        <a:t>Iterable</a:t>
                      </a:r>
                      <a:r>
                        <a:rPr lang="en-US" dirty="0"/>
                        <a:t>[T]</a:t>
                      </a:r>
                    </a:p>
                  </a:txBody>
                  <a:tcPr/>
                </a:tc>
                <a:extLst>
                  <a:ext uri="{0D108BD9-81ED-4DB2-BD59-A6C34878D82A}">
                    <a16:rowId xmlns:a16="http://schemas.microsoft.com/office/drawing/2014/main" val="10001"/>
                  </a:ext>
                </a:extLst>
              </a:tr>
              <a:tr h="370840">
                <a:tc>
                  <a:txBody>
                    <a:bodyPr/>
                    <a:lstStyle/>
                    <a:p>
                      <a:r>
                        <a:rPr lang="en-US" dirty="0"/>
                        <a:t>Asynchronous</a:t>
                      </a:r>
                    </a:p>
                  </a:txBody>
                  <a:tcPr/>
                </a:tc>
                <a:tc>
                  <a:txBody>
                    <a:bodyPr/>
                    <a:lstStyle/>
                    <a:p>
                      <a:r>
                        <a:rPr lang="en-US" dirty="0"/>
                        <a:t>Future</a:t>
                      </a:r>
                      <a:r>
                        <a:rPr lang="en-US" baseline="0" dirty="0"/>
                        <a:t>[T]</a:t>
                      </a:r>
                      <a:endParaRPr lang="en-US" dirty="0"/>
                    </a:p>
                  </a:txBody>
                  <a:tcPr/>
                </a:tc>
                <a:tc>
                  <a:txBody>
                    <a:bodyPr/>
                    <a:lstStyle/>
                    <a:p>
                      <a:r>
                        <a:rPr lang="en-US" dirty="0"/>
                        <a:t>Observable[T]</a:t>
                      </a:r>
                    </a:p>
                  </a:txBody>
                  <a:tcPr/>
                </a:tc>
                <a:extLst>
                  <a:ext uri="{0D108BD9-81ED-4DB2-BD59-A6C34878D82A}">
                    <a16:rowId xmlns:a16="http://schemas.microsoft.com/office/drawing/2014/main" val="10002"/>
                  </a:ext>
                </a:extLst>
              </a:tr>
            </a:tbl>
          </a:graphicData>
        </a:graphic>
      </p:graphicFrame>
      <p:sp>
        <p:nvSpPr>
          <p:cNvPr id="20" name="Rectangle 3" descr="Rectangle: Click to edit Master text styles&#10;Second level&#10;Third level&#10;Fourth level&#10;Fifth level"/>
          <p:cNvSpPr txBox="1">
            <a:spLocks noChangeArrowheads="1"/>
          </p:cNvSpPr>
          <p:nvPr/>
        </p:nvSpPr>
        <p:spPr bwMode="auto">
          <a:xfrm>
            <a:off x="771525" y="1524000"/>
            <a:ext cx="8143875" cy="4972050"/>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Clr>
                <a:schemeClr val="hlink"/>
              </a:buClr>
              <a:buSzPct val="110000"/>
              <a:buFont typeface="Wingdings" charset="0"/>
              <a:buBlip>
                <a:blip r:embed="rId2"/>
              </a:buBlip>
              <a:defRPr sz="3200">
                <a:solidFill>
                  <a:schemeClr val="tx1"/>
                </a:solidFill>
                <a:latin typeface="+mn-lt"/>
                <a:ea typeface="+mn-ea"/>
                <a:cs typeface="+mn-cs"/>
              </a:defRPr>
            </a:lvl1pPr>
            <a:lvl2pPr marL="742950" indent="-285750" algn="l" rtl="0" fontAlgn="base">
              <a:spcBef>
                <a:spcPct val="20000"/>
              </a:spcBef>
              <a:spcAft>
                <a:spcPct val="0"/>
              </a:spcAft>
              <a:buClr>
                <a:schemeClr val="tx1"/>
              </a:buClr>
              <a:buSzPct val="60000"/>
              <a:buFont typeface="Wingdings" charset="0"/>
              <a:buChar char="n"/>
              <a:defRPr sz="2800">
                <a:solidFill>
                  <a:schemeClr val="tx1"/>
                </a:solidFill>
                <a:latin typeface="+mn-lt"/>
                <a:ea typeface="+mn-ea"/>
              </a:defRPr>
            </a:lvl2pPr>
            <a:lvl3pPr marL="1143000" indent="-228600" algn="l" rtl="0" fontAlgn="base">
              <a:spcBef>
                <a:spcPct val="20000"/>
              </a:spcBef>
              <a:spcAft>
                <a:spcPct val="0"/>
              </a:spcAft>
              <a:buClr>
                <a:schemeClr val="hlink"/>
              </a:buClr>
              <a:buSzPct val="95000"/>
              <a:buFont typeface="Wingdings" charset="0"/>
              <a:buChar char="w"/>
              <a:defRPr sz="2400">
                <a:solidFill>
                  <a:schemeClr val="tx1"/>
                </a:solidFill>
                <a:latin typeface="+mn-lt"/>
                <a:ea typeface="+mn-ea"/>
              </a:defRPr>
            </a:lvl3pPr>
            <a:lvl4pPr marL="1600200" indent="-228600" algn="l" rtl="0" fontAlgn="base">
              <a:spcBef>
                <a:spcPct val="20000"/>
              </a:spcBef>
              <a:spcAft>
                <a:spcPct val="0"/>
              </a:spcAft>
              <a:buClr>
                <a:schemeClr val="tx1"/>
              </a:buClr>
              <a:buSzPct val="65000"/>
              <a:buFont typeface="Wingdings" charset="0"/>
              <a:buChar char="n"/>
              <a:defRPr sz="2000">
                <a:solidFill>
                  <a:schemeClr val="tx1"/>
                </a:solidFill>
                <a:latin typeface="+mn-lt"/>
                <a:ea typeface="+mn-ea"/>
              </a:defRPr>
            </a:lvl4pPr>
            <a:lvl5pPr marL="2057400" indent="-228600" algn="l" rtl="0" fontAlgn="base">
              <a:spcBef>
                <a:spcPct val="20000"/>
              </a:spcBef>
              <a:spcAft>
                <a:spcPct val="0"/>
              </a:spcAft>
              <a:buClr>
                <a:schemeClr val="hlink"/>
              </a:buClr>
              <a:buSzPct val="60000"/>
              <a:buFont typeface="Wingdings" charset="0"/>
              <a:buChar char="n"/>
              <a:defRPr sz="2000">
                <a:solidFill>
                  <a:schemeClr val="tx1"/>
                </a:solidFill>
                <a:latin typeface="+mn-lt"/>
                <a:ea typeface="+mn-ea"/>
              </a:defRPr>
            </a:lvl5pPr>
            <a:lvl6pPr marL="2514600" indent="-228600" algn="l" rtl="0" fontAlgn="base">
              <a:spcBef>
                <a:spcPct val="20000"/>
              </a:spcBef>
              <a:spcAft>
                <a:spcPct val="0"/>
              </a:spcAft>
              <a:buClr>
                <a:schemeClr val="hlink"/>
              </a:buClr>
              <a:buSzPct val="60000"/>
              <a:buFont typeface="Wingdings" charset="0"/>
              <a:buChar char="n"/>
              <a:defRPr sz="2000">
                <a:solidFill>
                  <a:schemeClr val="tx1"/>
                </a:solidFill>
                <a:latin typeface="+mn-lt"/>
                <a:ea typeface="+mn-ea"/>
              </a:defRPr>
            </a:lvl6pPr>
            <a:lvl7pPr marL="2971800" indent="-228600" algn="l" rtl="0" fontAlgn="base">
              <a:spcBef>
                <a:spcPct val="20000"/>
              </a:spcBef>
              <a:spcAft>
                <a:spcPct val="0"/>
              </a:spcAft>
              <a:buClr>
                <a:schemeClr val="hlink"/>
              </a:buClr>
              <a:buSzPct val="60000"/>
              <a:buFont typeface="Wingdings" charset="0"/>
              <a:buChar char="n"/>
              <a:defRPr sz="2000">
                <a:solidFill>
                  <a:schemeClr val="tx1"/>
                </a:solidFill>
                <a:latin typeface="+mn-lt"/>
                <a:ea typeface="+mn-ea"/>
              </a:defRPr>
            </a:lvl7pPr>
            <a:lvl8pPr marL="3429000" indent="-228600" algn="l" rtl="0" fontAlgn="base">
              <a:spcBef>
                <a:spcPct val="20000"/>
              </a:spcBef>
              <a:spcAft>
                <a:spcPct val="0"/>
              </a:spcAft>
              <a:buClr>
                <a:schemeClr val="hlink"/>
              </a:buClr>
              <a:buSzPct val="60000"/>
              <a:buFont typeface="Wingdings" charset="0"/>
              <a:buChar char="n"/>
              <a:defRPr sz="2000">
                <a:solidFill>
                  <a:schemeClr val="tx1"/>
                </a:solidFill>
                <a:latin typeface="+mn-lt"/>
                <a:ea typeface="+mn-ea"/>
              </a:defRPr>
            </a:lvl8pPr>
            <a:lvl9pPr marL="3886200" indent="-228600" algn="l" rtl="0" fontAlgn="base">
              <a:spcBef>
                <a:spcPct val="20000"/>
              </a:spcBef>
              <a:spcAft>
                <a:spcPct val="0"/>
              </a:spcAft>
              <a:buClr>
                <a:schemeClr val="hlink"/>
              </a:buClr>
              <a:buSzPct val="60000"/>
              <a:buFont typeface="Wingdings" charset="0"/>
              <a:buChar char="n"/>
              <a:defRPr sz="2000">
                <a:solidFill>
                  <a:schemeClr val="tx1"/>
                </a:solidFill>
                <a:latin typeface="+mn-lt"/>
                <a:ea typeface="+mn-ea"/>
              </a:defRPr>
            </a:lvl9pPr>
          </a:lstStyle>
          <a:p>
            <a:pPr marL="236538" indent="-236538" defTabSz="895350"/>
            <a:r>
              <a:rPr lang="en-US" sz="2000" dirty="0"/>
              <a:t>Service consumers can be wired to service providers using both synchronous and asynchronous messaging</a:t>
            </a:r>
          </a:p>
          <a:p>
            <a:pPr marL="236538" indent="-236538" defTabSz="895350"/>
            <a:r>
              <a:rPr lang="en-US" sz="2000" dirty="0"/>
              <a:t>Patterns can be request-reply or subscription based</a:t>
            </a:r>
            <a:br>
              <a:rPr lang="en-US" sz="2000" dirty="0"/>
            </a:br>
            <a:br>
              <a:rPr lang="en-US" sz="2000" dirty="0"/>
            </a:br>
            <a:br>
              <a:rPr lang="en-US" sz="2000" dirty="0"/>
            </a:br>
            <a:br>
              <a:rPr lang="en-US" sz="2000" dirty="0"/>
            </a:br>
            <a:br>
              <a:rPr lang="en-US" sz="2000" dirty="0"/>
            </a:br>
            <a:br>
              <a:rPr lang="en-US" sz="2000" dirty="0"/>
            </a:br>
            <a:endParaRPr lang="en-US" sz="2000" dirty="0"/>
          </a:p>
        </p:txBody>
      </p:sp>
    </p:spTree>
    <p:extLst>
      <p:ext uri="{BB962C8B-B14F-4D97-AF65-F5344CB8AC3E}">
        <p14:creationId xmlns:p14="http://schemas.microsoft.com/office/powerpoint/2010/main" val="223216666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216EFC55-AE42-A24D-871B-8BB55C5177EB}" type="slidenum">
              <a:rPr lang="en-US"/>
              <a:pPr/>
              <a:t>27</a:t>
            </a:fld>
            <a:endParaRPr lang="en-US"/>
          </a:p>
        </p:txBody>
      </p:sp>
      <p:sp>
        <p:nvSpPr>
          <p:cNvPr id="737282" name="Rectangle 2"/>
          <p:cNvSpPr>
            <a:spLocks noGrp="1" noChangeArrowheads="1"/>
          </p:cNvSpPr>
          <p:nvPr>
            <p:ph type="title"/>
          </p:nvPr>
        </p:nvSpPr>
        <p:spPr/>
        <p:txBody>
          <a:bodyPr/>
          <a:lstStyle/>
          <a:p>
            <a:pPr defTabSz="895350"/>
            <a:r>
              <a:rPr lang="en-US" dirty="0"/>
              <a:t>Example of a Synchronous-One Pattern</a:t>
            </a:r>
          </a:p>
        </p:txBody>
      </p:sp>
      <p:sp>
        <p:nvSpPr>
          <p:cNvPr id="6" name="Rectangle 5"/>
          <p:cNvSpPr/>
          <p:nvPr/>
        </p:nvSpPr>
        <p:spPr bwMode="auto">
          <a:xfrm>
            <a:off x="1066800" y="1981200"/>
            <a:ext cx="2743200" cy="2895600"/>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1" i="0" u="none" strike="noStrike" cap="none" normalizeH="0" baseline="0" dirty="0">
                <a:ln>
                  <a:noFill/>
                </a:ln>
                <a:solidFill>
                  <a:srgbClr val="CCCC00"/>
                </a:solidFill>
                <a:effectLst/>
                <a:latin typeface="Tahoma" charset="0"/>
                <a:ea typeface="ＭＳ Ｐゴシック" charset="0"/>
              </a:rPr>
              <a:t>Service</a:t>
            </a:r>
            <a:br>
              <a:rPr kumimoji="0" lang="en-US" sz="1400" b="1" i="0" u="none" strike="noStrike" cap="none" normalizeH="0" baseline="0" dirty="0">
                <a:ln>
                  <a:noFill/>
                </a:ln>
                <a:solidFill>
                  <a:srgbClr val="CCCC00"/>
                </a:solidFill>
                <a:effectLst/>
                <a:latin typeface="Tahoma" charset="0"/>
                <a:ea typeface="ＭＳ Ｐゴシック" charset="0"/>
              </a:rPr>
            </a:br>
            <a:r>
              <a:rPr kumimoji="0" lang="en-US" sz="1400" b="1" i="0" u="none" strike="noStrike" cap="none" normalizeH="0" baseline="0" dirty="0">
                <a:ln>
                  <a:noFill/>
                </a:ln>
                <a:solidFill>
                  <a:srgbClr val="CCCC00"/>
                </a:solidFill>
                <a:effectLst/>
                <a:latin typeface="Tahoma" charset="0"/>
                <a:ea typeface="ＭＳ Ｐゴシック" charset="0"/>
              </a:rPr>
              <a:t>Consumer</a:t>
            </a:r>
          </a:p>
        </p:txBody>
      </p:sp>
      <p:sp>
        <p:nvSpPr>
          <p:cNvPr id="2" name="TextBox 1"/>
          <p:cNvSpPr txBox="1"/>
          <p:nvPr/>
        </p:nvSpPr>
        <p:spPr>
          <a:xfrm>
            <a:off x="1219200" y="2514600"/>
            <a:ext cx="2239014" cy="1754327"/>
          </a:xfrm>
          <a:prstGeom prst="rect">
            <a:avLst/>
          </a:prstGeom>
          <a:noFill/>
        </p:spPr>
        <p:txBody>
          <a:bodyPr wrap="none" rtlCol="0">
            <a:spAutoFit/>
          </a:bodyPr>
          <a:lstStyle/>
          <a:p>
            <a:r>
              <a:rPr lang="en-US" sz="1200" dirty="0" err="1">
                <a:solidFill>
                  <a:srgbClr val="CCCC00"/>
                </a:solidFill>
              </a:rPr>
              <a:t>val</a:t>
            </a:r>
            <a:r>
              <a:rPr lang="en-US" sz="1200" dirty="0">
                <a:solidFill>
                  <a:srgbClr val="CCCC00"/>
                </a:solidFill>
              </a:rPr>
              <a:t> </a:t>
            </a:r>
            <a:r>
              <a:rPr lang="en-US" sz="1200" dirty="0" err="1">
                <a:solidFill>
                  <a:srgbClr val="CCCC00"/>
                </a:solidFill>
              </a:rPr>
              <a:t>req</a:t>
            </a:r>
            <a:r>
              <a:rPr lang="en-US" sz="1200" dirty="0">
                <a:solidFill>
                  <a:srgbClr val="CCCC00"/>
                </a:solidFill>
              </a:rPr>
              <a:t> : </a:t>
            </a:r>
            <a:r>
              <a:rPr lang="en-US" sz="1200" dirty="0" err="1">
                <a:solidFill>
                  <a:srgbClr val="CCCC00"/>
                </a:solidFill>
              </a:rPr>
              <a:t>ReqObjType</a:t>
            </a:r>
            <a:r>
              <a:rPr lang="en-US" sz="1200" dirty="0">
                <a:solidFill>
                  <a:srgbClr val="CCCC00"/>
                </a:solidFill>
              </a:rPr>
              <a:t> = {…}</a:t>
            </a:r>
          </a:p>
          <a:p>
            <a:endParaRPr lang="en-US" sz="1200" dirty="0">
              <a:solidFill>
                <a:srgbClr val="CCCC00"/>
              </a:solidFill>
            </a:endParaRPr>
          </a:p>
          <a:p>
            <a:r>
              <a:rPr lang="en-US" sz="1200" dirty="0">
                <a:solidFill>
                  <a:srgbClr val="CCCC00"/>
                </a:solidFill>
              </a:rPr>
              <a:t>try{</a:t>
            </a:r>
          </a:p>
          <a:p>
            <a:r>
              <a:rPr lang="en-US" sz="1200" dirty="0">
                <a:solidFill>
                  <a:srgbClr val="CCCC00"/>
                </a:solidFill>
              </a:rPr>
              <a:t>  </a:t>
            </a:r>
            <a:r>
              <a:rPr lang="en-US" sz="1200" dirty="0" err="1">
                <a:solidFill>
                  <a:srgbClr val="CCCC00"/>
                </a:solidFill>
              </a:rPr>
              <a:t>val</a:t>
            </a:r>
            <a:r>
              <a:rPr lang="en-US" sz="1200" dirty="0">
                <a:solidFill>
                  <a:srgbClr val="CCCC00"/>
                </a:solidFill>
              </a:rPr>
              <a:t> </a:t>
            </a:r>
            <a:r>
              <a:rPr lang="en-US" sz="1200" dirty="0" err="1">
                <a:solidFill>
                  <a:srgbClr val="CCCC00"/>
                </a:solidFill>
              </a:rPr>
              <a:t>respObj</a:t>
            </a:r>
            <a:r>
              <a:rPr lang="en-US" sz="1200" dirty="0">
                <a:solidFill>
                  <a:srgbClr val="CCCC00"/>
                </a:solidFill>
              </a:rPr>
              <a:t> : </a:t>
            </a:r>
            <a:r>
              <a:rPr lang="en-US" sz="1200" dirty="0" err="1">
                <a:solidFill>
                  <a:srgbClr val="CCCC00"/>
                </a:solidFill>
              </a:rPr>
              <a:t>RespObjType</a:t>
            </a:r>
            <a:r>
              <a:rPr lang="en-US" sz="1200" dirty="0">
                <a:solidFill>
                  <a:srgbClr val="CCCC00"/>
                </a:solidFill>
              </a:rPr>
              <a:t> =</a:t>
            </a:r>
            <a:br>
              <a:rPr lang="en-US" sz="1200" dirty="0">
                <a:solidFill>
                  <a:srgbClr val="CCCC00"/>
                </a:solidFill>
              </a:rPr>
            </a:br>
            <a:r>
              <a:rPr lang="en-US" sz="1200" dirty="0">
                <a:solidFill>
                  <a:srgbClr val="CCCC00"/>
                </a:solidFill>
              </a:rPr>
              <a:t>       </a:t>
            </a:r>
            <a:r>
              <a:rPr lang="en-US" sz="1200" dirty="0" err="1">
                <a:solidFill>
                  <a:srgbClr val="CCCC00"/>
                </a:solidFill>
              </a:rPr>
              <a:t>CallService</a:t>
            </a:r>
            <a:r>
              <a:rPr lang="en-US" sz="1200" dirty="0">
                <a:solidFill>
                  <a:srgbClr val="CCCC00"/>
                </a:solidFill>
              </a:rPr>
              <a:t>(</a:t>
            </a:r>
            <a:r>
              <a:rPr lang="en-US" sz="1200" dirty="0" err="1">
                <a:solidFill>
                  <a:srgbClr val="CCCC00"/>
                </a:solidFill>
              </a:rPr>
              <a:t>req</a:t>
            </a:r>
            <a:r>
              <a:rPr lang="en-US" sz="1200" dirty="0">
                <a:solidFill>
                  <a:srgbClr val="CCCC00"/>
                </a:solidFill>
              </a:rPr>
              <a:t>);</a:t>
            </a:r>
          </a:p>
          <a:p>
            <a:r>
              <a:rPr lang="en-US" sz="1200" dirty="0">
                <a:solidFill>
                  <a:srgbClr val="CCCC00"/>
                </a:solidFill>
              </a:rPr>
              <a:t>  //process </a:t>
            </a:r>
            <a:r>
              <a:rPr lang="en-US" sz="1200" dirty="0" err="1">
                <a:solidFill>
                  <a:srgbClr val="CCCC00"/>
                </a:solidFill>
              </a:rPr>
              <a:t>respObj</a:t>
            </a:r>
            <a:br>
              <a:rPr lang="en-US" sz="1200" dirty="0">
                <a:solidFill>
                  <a:srgbClr val="CCCC00"/>
                </a:solidFill>
              </a:rPr>
            </a:br>
            <a:r>
              <a:rPr lang="en-US" sz="1200" dirty="0">
                <a:solidFill>
                  <a:srgbClr val="CCCC00"/>
                </a:solidFill>
              </a:rPr>
              <a:t>} catch(e: Exception) {</a:t>
            </a:r>
            <a:br>
              <a:rPr lang="en-US" sz="1200" dirty="0">
                <a:solidFill>
                  <a:srgbClr val="CCCC00"/>
                </a:solidFill>
              </a:rPr>
            </a:br>
            <a:r>
              <a:rPr lang="en-US" sz="1200" dirty="0">
                <a:solidFill>
                  <a:srgbClr val="CCCC00"/>
                </a:solidFill>
              </a:rPr>
              <a:t>   </a:t>
            </a:r>
            <a:r>
              <a:rPr lang="en-US" sz="1200" dirty="0" err="1">
                <a:solidFill>
                  <a:srgbClr val="CCCC00"/>
                </a:solidFill>
              </a:rPr>
              <a:t>println</a:t>
            </a:r>
            <a:r>
              <a:rPr lang="en-US" sz="1200" dirty="0">
                <a:solidFill>
                  <a:srgbClr val="CCCC00"/>
                </a:solidFill>
              </a:rPr>
              <a:t>(</a:t>
            </a:r>
            <a:r>
              <a:rPr lang="en-US" sz="1200" dirty="0" err="1">
                <a:solidFill>
                  <a:srgbClr val="CCCC00"/>
                </a:solidFill>
              </a:rPr>
              <a:t>e.toString</a:t>
            </a:r>
            <a:r>
              <a:rPr lang="en-US" sz="1200" dirty="0">
                <a:solidFill>
                  <a:srgbClr val="CCCC00"/>
                </a:solidFill>
              </a:rPr>
              <a:t>())</a:t>
            </a:r>
            <a:br>
              <a:rPr lang="en-US" sz="1200" dirty="0">
                <a:solidFill>
                  <a:srgbClr val="CCCC00"/>
                </a:solidFill>
              </a:rPr>
            </a:br>
            <a:r>
              <a:rPr lang="en-US" sz="1200" dirty="0">
                <a:solidFill>
                  <a:srgbClr val="CCCC00"/>
                </a:solidFill>
              </a:rPr>
              <a:t>}</a:t>
            </a:r>
          </a:p>
        </p:txBody>
      </p:sp>
      <p:sp>
        <p:nvSpPr>
          <p:cNvPr id="8" name="Rectangle 7"/>
          <p:cNvSpPr/>
          <p:nvPr/>
        </p:nvSpPr>
        <p:spPr bwMode="auto">
          <a:xfrm>
            <a:off x="5867400" y="1752600"/>
            <a:ext cx="2819400" cy="2971800"/>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1" i="0" u="none" strike="noStrike" cap="none" normalizeH="0" baseline="0" dirty="0">
                <a:ln>
                  <a:noFill/>
                </a:ln>
                <a:solidFill>
                  <a:srgbClr val="CCCC00"/>
                </a:solidFill>
                <a:effectLst/>
                <a:latin typeface="Tahoma" charset="0"/>
                <a:ea typeface="ＭＳ Ｐゴシック" charset="0"/>
              </a:rPr>
              <a:t>Service</a:t>
            </a:r>
            <a:br>
              <a:rPr kumimoji="0" lang="en-US" sz="1400" b="1" i="0" u="none" strike="noStrike" cap="none" normalizeH="0" baseline="0" dirty="0">
                <a:ln>
                  <a:noFill/>
                </a:ln>
                <a:solidFill>
                  <a:srgbClr val="CCCC00"/>
                </a:solidFill>
                <a:effectLst/>
                <a:latin typeface="Tahoma" charset="0"/>
                <a:ea typeface="ＭＳ Ｐゴシック" charset="0"/>
              </a:rPr>
            </a:br>
            <a:r>
              <a:rPr kumimoji="0" lang="en-US" sz="1400" b="1" i="0" u="none" strike="noStrike" cap="none" normalizeH="0" baseline="0" dirty="0">
                <a:ln>
                  <a:noFill/>
                </a:ln>
                <a:solidFill>
                  <a:srgbClr val="CCCC00"/>
                </a:solidFill>
                <a:effectLst/>
                <a:latin typeface="Tahoma" charset="0"/>
                <a:ea typeface="ＭＳ Ｐゴシック" charset="0"/>
              </a:rPr>
              <a:t>Provider</a:t>
            </a:r>
          </a:p>
        </p:txBody>
      </p:sp>
      <p:sp>
        <p:nvSpPr>
          <p:cNvPr id="9" name="TextBox 8"/>
          <p:cNvSpPr txBox="1"/>
          <p:nvPr/>
        </p:nvSpPr>
        <p:spPr>
          <a:xfrm>
            <a:off x="6023580" y="2286000"/>
            <a:ext cx="2487956" cy="2308324"/>
          </a:xfrm>
          <a:prstGeom prst="rect">
            <a:avLst/>
          </a:prstGeom>
          <a:noFill/>
        </p:spPr>
        <p:txBody>
          <a:bodyPr wrap="none" rtlCol="0">
            <a:spAutoFit/>
          </a:bodyPr>
          <a:lstStyle/>
          <a:p>
            <a:r>
              <a:rPr lang="en-US" sz="1200" dirty="0" err="1">
                <a:solidFill>
                  <a:srgbClr val="CCCC00"/>
                </a:solidFill>
              </a:rPr>
              <a:t>def</a:t>
            </a:r>
            <a:r>
              <a:rPr lang="en-US" sz="1200" dirty="0">
                <a:solidFill>
                  <a:srgbClr val="CCCC00"/>
                </a:solidFill>
              </a:rPr>
              <a:t> </a:t>
            </a:r>
            <a:r>
              <a:rPr lang="en-US" sz="1200" dirty="0" err="1">
                <a:solidFill>
                  <a:srgbClr val="CCCC00"/>
                </a:solidFill>
              </a:rPr>
              <a:t>CallService</a:t>
            </a:r>
            <a:r>
              <a:rPr lang="en-US" sz="1200" dirty="0">
                <a:solidFill>
                  <a:srgbClr val="CCCC00"/>
                </a:solidFill>
              </a:rPr>
              <a:t>(</a:t>
            </a:r>
            <a:r>
              <a:rPr lang="en-US" sz="1200" dirty="0" err="1">
                <a:solidFill>
                  <a:srgbClr val="CCCC00"/>
                </a:solidFill>
              </a:rPr>
              <a:t>req:ReqObjType</a:t>
            </a:r>
            <a:r>
              <a:rPr lang="en-US" sz="1200" dirty="0">
                <a:solidFill>
                  <a:srgbClr val="CCCC00"/>
                </a:solidFill>
              </a:rPr>
              <a:t>) :</a:t>
            </a:r>
            <a:br>
              <a:rPr lang="en-US" sz="1200" dirty="0">
                <a:solidFill>
                  <a:srgbClr val="CCCC00"/>
                </a:solidFill>
              </a:rPr>
            </a:br>
            <a:r>
              <a:rPr lang="en-US" sz="1200" dirty="0">
                <a:solidFill>
                  <a:srgbClr val="CCCC00"/>
                </a:solidFill>
              </a:rPr>
              <a:t>   </a:t>
            </a:r>
            <a:r>
              <a:rPr lang="en-US" sz="1200" dirty="0" err="1">
                <a:solidFill>
                  <a:srgbClr val="CCCC00"/>
                </a:solidFill>
              </a:rPr>
              <a:t>RespObjType</a:t>
            </a:r>
            <a:r>
              <a:rPr lang="en-US" sz="1200" dirty="0">
                <a:solidFill>
                  <a:srgbClr val="CCCC00"/>
                </a:solidFill>
              </a:rPr>
              <a:t> = {</a:t>
            </a:r>
            <a:br>
              <a:rPr lang="en-US" sz="1200" dirty="0">
                <a:solidFill>
                  <a:srgbClr val="CCCC00"/>
                </a:solidFill>
              </a:rPr>
            </a:br>
            <a:br>
              <a:rPr lang="en-US" sz="1200" dirty="0">
                <a:solidFill>
                  <a:srgbClr val="CCCC00"/>
                </a:solidFill>
              </a:rPr>
            </a:br>
            <a:r>
              <a:rPr lang="en-US" sz="1200" dirty="0">
                <a:solidFill>
                  <a:srgbClr val="CCCC00"/>
                </a:solidFill>
              </a:rPr>
              <a:t>   try{</a:t>
            </a:r>
          </a:p>
          <a:p>
            <a:r>
              <a:rPr lang="en-US" sz="1200" dirty="0">
                <a:solidFill>
                  <a:srgbClr val="CCCC00"/>
                </a:solidFill>
              </a:rPr>
              <a:t>       </a:t>
            </a:r>
            <a:r>
              <a:rPr lang="en-US" sz="1200" dirty="0" err="1">
                <a:solidFill>
                  <a:srgbClr val="CCCC00"/>
                </a:solidFill>
              </a:rPr>
              <a:t>val</a:t>
            </a:r>
            <a:r>
              <a:rPr lang="en-US" sz="1200" dirty="0">
                <a:solidFill>
                  <a:srgbClr val="CCCC00"/>
                </a:solidFill>
              </a:rPr>
              <a:t> </a:t>
            </a:r>
            <a:r>
              <a:rPr lang="en-US" sz="1200" dirty="0" err="1">
                <a:solidFill>
                  <a:srgbClr val="CCCC00"/>
                </a:solidFill>
              </a:rPr>
              <a:t>respObj</a:t>
            </a:r>
            <a:r>
              <a:rPr lang="en-US" sz="1200" dirty="0">
                <a:solidFill>
                  <a:srgbClr val="CCCC00"/>
                </a:solidFill>
              </a:rPr>
              <a:t> : </a:t>
            </a:r>
            <a:r>
              <a:rPr lang="en-US" sz="1200" dirty="0" err="1">
                <a:solidFill>
                  <a:srgbClr val="CCCC00"/>
                </a:solidFill>
              </a:rPr>
              <a:t>RespObjType</a:t>
            </a:r>
            <a:r>
              <a:rPr lang="en-US" sz="1200" dirty="0">
                <a:solidFill>
                  <a:srgbClr val="CCCC00"/>
                </a:solidFill>
              </a:rPr>
              <a:t> = </a:t>
            </a:r>
            <a:br>
              <a:rPr lang="en-US" sz="1200" dirty="0">
                <a:solidFill>
                  <a:srgbClr val="CCCC00"/>
                </a:solidFill>
              </a:rPr>
            </a:br>
            <a:r>
              <a:rPr lang="en-US" sz="1200" dirty="0">
                <a:solidFill>
                  <a:srgbClr val="CCCC00"/>
                </a:solidFill>
              </a:rPr>
              <a:t>           </a:t>
            </a:r>
            <a:r>
              <a:rPr lang="en-US" sz="1200" dirty="0" err="1">
                <a:solidFill>
                  <a:srgbClr val="CCCC00"/>
                </a:solidFill>
              </a:rPr>
              <a:t>doSomething</a:t>
            </a:r>
            <a:r>
              <a:rPr lang="en-US" sz="1200" dirty="0">
                <a:solidFill>
                  <a:srgbClr val="CCCC00"/>
                </a:solidFill>
              </a:rPr>
              <a:t>(</a:t>
            </a:r>
            <a:r>
              <a:rPr lang="en-US" sz="1200" dirty="0" err="1">
                <a:solidFill>
                  <a:srgbClr val="CCCC00"/>
                </a:solidFill>
              </a:rPr>
              <a:t>req</a:t>
            </a:r>
            <a:r>
              <a:rPr lang="en-US" sz="1200" dirty="0">
                <a:solidFill>
                  <a:srgbClr val="CCCC00"/>
                </a:solidFill>
              </a:rPr>
              <a:t>)</a:t>
            </a:r>
          </a:p>
          <a:p>
            <a:r>
              <a:rPr lang="en-US" sz="1200" dirty="0">
                <a:solidFill>
                  <a:srgbClr val="CCCC00"/>
                </a:solidFill>
              </a:rPr>
              <a:t>       </a:t>
            </a:r>
            <a:r>
              <a:rPr lang="en-US" sz="1200" dirty="0" err="1">
                <a:solidFill>
                  <a:srgbClr val="CCCC00"/>
                </a:solidFill>
              </a:rPr>
              <a:t>respObj</a:t>
            </a:r>
            <a:endParaRPr lang="en-US" sz="1200" dirty="0">
              <a:solidFill>
                <a:srgbClr val="CCCC00"/>
              </a:solidFill>
            </a:endParaRPr>
          </a:p>
          <a:p>
            <a:r>
              <a:rPr lang="en-US" sz="1200" dirty="0">
                <a:solidFill>
                  <a:srgbClr val="CCCC00"/>
                </a:solidFill>
              </a:rPr>
              <a:t>   }</a:t>
            </a:r>
          </a:p>
          <a:p>
            <a:r>
              <a:rPr lang="en-US" sz="1200" dirty="0">
                <a:solidFill>
                  <a:srgbClr val="CCCC00"/>
                </a:solidFill>
              </a:rPr>
              <a:t>   catch (e: Exception) {</a:t>
            </a:r>
            <a:br>
              <a:rPr lang="en-US" sz="1200" dirty="0">
                <a:solidFill>
                  <a:srgbClr val="CCCC00"/>
                </a:solidFill>
              </a:rPr>
            </a:br>
            <a:r>
              <a:rPr lang="en-US" sz="1200" dirty="0">
                <a:solidFill>
                  <a:srgbClr val="CCCC00"/>
                </a:solidFill>
              </a:rPr>
              <a:t>        throw new Exception(e)</a:t>
            </a:r>
          </a:p>
          <a:p>
            <a:r>
              <a:rPr lang="en-US" sz="1200" dirty="0">
                <a:solidFill>
                  <a:srgbClr val="CCCC00"/>
                </a:solidFill>
              </a:rPr>
              <a:t>   }</a:t>
            </a:r>
          </a:p>
          <a:p>
            <a:r>
              <a:rPr lang="en-US" sz="1200" dirty="0">
                <a:solidFill>
                  <a:srgbClr val="CCCC00"/>
                </a:solidFill>
              </a:rPr>
              <a:t>}</a:t>
            </a:r>
          </a:p>
        </p:txBody>
      </p:sp>
      <p:cxnSp>
        <p:nvCxnSpPr>
          <p:cNvPr id="4" name="Straight Connector 3"/>
          <p:cNvCxnSpPr/>
          <p:nvPr/>
        </p:nvCxnSpPr>
        <p:spPr bwMode="auto">
          <a:xfrm>
            <a:off x="3810000" y="3048000"/>
            <a:ext cx="2057400" cy="0"/>
          </a:xfrm>
          <a:prstGeom prst="line">
            <a:avLst/>
          </a:prstGeom>
          <a:solidFill>
            <a:schemeClr val="accent1"/>
          </a:solidFill>
          <a:ln w="9525" cap="flat" cmpd="sng" algn="ctr">
            <a:solidFill>
              <a:schemeClr val="tx1"/>
            </a:solidFill>
            <a:prstDash val="solid"/>
            <a:round/>
            <a:headEnd type="triangle" w="med" len="med"/>
            <a:tailEnd type="triangl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Tree>
    <p:extLst>
      <p:ext uri="{BB962C8B-B14F-4D97-AF65-F5344CB8AC3E}">
        <p14:creationId xmlns:p14="http://schemas.microsoft.com/office/powerpoint/2010/main" val="253253185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a:xfrm>
            <a:off x="6553200" y="6400800"/>
            <a:ext cx="1905000" cy="457200"/>
          </a:xfrm>
        </p:spPr>
        <p:txBody>
          <a:bodyPr/>
          <a:lstStyle/>
          <a:p>
            <a:fld id="{216EFC55-AE42-A24D-871B-8BB55C5177EB}" type="slidenum">
              <a:rPr lang="en-US"/>
              <a:pPr/>
              <a:t>28</a:t>
            </a:fld>
            <a:endParaRPr lang="en-US" dirty="0"/>
          </a:p>
        </p:txBody>
      </p:sp>
      <p:sp>
        <p:nvSpPr>
          <p:cNvPr id="737282" name="Rectangle 2"/>
          <p:cNvSpPr>
            <a:spLocks noGrp="1" noChangeArrowheads="1"/>
          </p:cNvSpPr>
          <p:nvPr>
            <p:ph type="title"/>
          </p:nvPr>
        </p:nvSpPr>
        <p:spPr/>
        <p:txBody>
          <a:bodyPr/>
          <a:lstStyle/>
          <a:p>
            <a:pPr defTabSz="895350"/>
            <a:r>
              <a:rPr lang="en-US" dirty="0"/>
              <a:t>Example of an Asynchronous One Pattern</a:t>
            </a:r>
          </a:p>
        </p:txBody>
      </p:sp>
      <p:sp>
        <p:nvSpPr>
          <p:cNvPr id="13" name="Rectangle 12"/>
          <p:cNvSpPr/>
          <p:nvPr/>
        </p:nvSpPr>
        <p:spPr bwMode="auto">
          <a:xfrm>
            <a:off x="1066800" y="2209800"/>
            <a:ext cx="2743200" cy="3048000"/>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1" i="0" u="none" strike="noStrike" cap="none" normalizeH="0" baseline="0" dirty="0">
                <a:ln>
                  <a:noFill/>
                </a:ln>
                <a:solidFill>
                  <a:srgbClr val="CCCC00"/>
                </a:solidFill>
                <a:effectLst/>
                <a:latin typeface="Tahoma" charset="0"/>
                <a:ea typeface="ＭＳ Ｐゴシック" charset="0"/>
              </a:rPr>
              <a:t>Service</a:t>
            </a:r>
            <a:br>
              <a:rPr kumimoji="0" lang="en-US" sz="1400" b="1" i="0" u="none" strike="noStrike" cap="none" normalizeH="0" baseline="0" dirty="0">
                <a:ln>
                  <a:noFill/>
                </a:ln>
                <a:solidFill>
                  <a:srgbClr val="CCCC00"/>
                </a:solidFill>
                <a:effectLst/>
                <a:latin typeface="Tahoma" charset="0"/>
                <a:ea typeface="ＭＳ Ｐゴシック" charset="0"/>
              </a:rPr>
            </a:br>
            <a:r>
              <a:rPr kumimoji="0" lang="en-US" sz="1400" b="1" i="0" u="none" strike="noStrike" cap="none" normalizeH="0" baseline="0" dirty="0">
                <a:ln>
                  <a:noFill/>
                </a:ln>
                <a:solidFill>
                  <a:srgbClr val="CCCC00"/>
                </a:solidFill>
                <a:effectLst/>
                <a:latin typeface="Tahoma" charset="0"/>
                <a:ea typeface="ＭＳ Ｐゴシック" charset="0"/>
              </a:rPr>
              <a:t>Consumer</a:t>
            </a:r>
          </a:p>
        </p:txBody>
      </p:sp>
      <p:sp>
        <p:nvSpPr>
          <p:cNvPr id="14" name="TextBox 13"/>
          <p:cNvSpPr txBox="1"/>
          <p:nvPr/>
        </p:nvSpPr>
        <p:spPr>
          <a:xfrm>
            <a:off x="1219200" y="2621340"/>
            <a:ext cx="2366603" cy="2677656"/>
          </a:xfrm>
          <a:prstGeom prst="rect">
            <a:avLst/>
          </a:prstGeom>
          <a:noFill/>
        </p:spPr>
        <p:txBody>
          <a:bodyPr wrap="none" rtlCol="0">
            <a:spAutoFit/>
          </a:bodyPr>
          <a:lstStyle/>
          <a:p>
            <a:r>
              <a:rPr lang="en-US" sz="1200" dirty="0" err="1">
                <a:solidFill>
                  <a:srgbClr val="CCCC00"/>
                </a:solidFill>
              </a:rPr>
              <a:t>val</a:t>
            </a:r>
            <a:r>
              <a:rPr lang="en-US" sz="1200" dirty="0">
                <a:solidFill>
                  <a:srgbClr val="CCCC00"/>
                </a:solidFill>
              </a:rPr>
              <a:t> </a:t>
            </a:r>
            <a:r>
              <a:rPr lang="en-US" sz="1200" dirty="0" err="1">
                <a:solidFill>
                  <a:srgbClr val="CCCC00"/>
                </a:solidFill>
              </a:rPr>
              <a:t>req</a:t>
            </a:r>
            <a:r>
              <a:rPr lang="en-US" sz="1200" dirty="0">
                <a:solidFill>
                  <a:srgbClr val="CCCC00"/>
                </a:solidFill>
              </a:rPr>
              <a:t> : </a:t>
            </a:r>
            <a:r>
              <a:rPr lang="en-US" sz="1200" dirty="0" err="1">
                <a:solidFill>
                  <a:srgbClr val="CCCC00"/>
                </a:solidFill>
              </a:rPr>
              <a:t>ReqObjType</a:t>
            </a:r>
            <a:r>
              <a:rPr lang="en-US" sz="1200" dirty="0">
                <a:solidFill>
                  <a:srgbClr val="CCCC00"/>
                </a:solidFill>
              </a:rPr>
              <a:t> = {…}</a:t>
            </a:r>
          </a:p>
          <a:p>
            <a:r>
              <a:rPr lang="en-US" sz="1200" dirty="0" err="1">
                <a:solidFill>
                  <a:srgbClr val="CCCC00"/>
                </a:solidFill>
              </a:rPr>
              <a:t>val</a:t>
            </a:r>
            <a:r>
              <a:rPr lang="en-US" sz="1200" dirty="0">
                <a:solidFill>
                  <a:srgbClr val="CCCC00"/>
                </a:solidFill>
              </a:rPr>
              <a:t> f : Future[</a:t>
            </a:r>
            <a:r>
              <a:rPr lang="en-US" sz="1200" dirty="0" err="1">
                <a:solidFill>
                  <a:srgbClr val="CCCC00"/>
                </a:solidFill>
              </a:rPr>
              <a:t>RespObjType</a:t>
            </a:r>
            <a:r>
              <a:rPr lang="en-US" sz="1200" dirty="0">
                <a:solidFill>
                  <a:srgbClr val="CCCC00"/>
                </a:solidFill>
              </a:rPr>
              <a:t>] =</a:t>
            </a:r>
            <a:br>
              <a:rPr lang="en-US" sz="1200" dirty="0">
                <a:solidFill>
                  <a:srgbClr val="CCCC00"/>
                </a:solidFill>
              </a:rPr>
            </a:br>
            <a:r>
              <a:rPr lang="en-US" sz="1200" dirty="0">
                <a:solidFill>
                  <a:srgbClr val="CCCC00"/>
                </a:solidFill>
              </a:rPr>
              <a:t>   future { </a:t>
            </a:r>
            <a:r>
              <a:rPr lang="en-US" sz="1200" dirty="0" err="1">
                <a:solidFill>
                  <a:srgbClr val="CCCC00"/>
                </a:solidFill>
              </a:rPr>
              <a:t>callService</a:t>
            </a:r>
            <a:r>
              <a:rPr lang="en-US" sz="1200" dirty="0">
                <a:solidFill>
                  <a:srgbClr val="CCCC00"/>
                </a:solidFill>
              </a:rPr>
              <a:t>(</a:t>
            </a:r>
            <a:r>
              <a:rPr lang="en-US" sz="1200" dirty="0" err="1">
                <a:solidFill>
                  <a:srgbClr val="CCCC00"/>
                </a:solidFill>
              </a:rPr>
              <a:t>req</a:t>
            </a:r>
            <a:r>
              <a:rPr lang="en-US" sz="1200" dirty="0">
                <a:solidFill>
                  <a:srgbClr val="CCCC00"/>
                </a:solidFill>
              </a:rPr>
              <a:t>) }</a:t>
            </a:r>
          </a:p>
          <a:p>
            <a:endParaRPr lang="en-US" sz="1200" dirty="0">
              <a:solidFill>
                <a:srgbClr val="CCCC00"/>
              </a:solidFill>
            </a:endParaRPr>
          </a:p>
          <a:p>
            <a:r>
              <a:rPr lang="en-US" sz="1200" dirty="0">
                <a:solidFill>
                  <a:srgbClr val="CCCC00"/>
                </a:solidFill>
              </a:rPr>
              <a:t>f </a:t>
            </a:r>
            <a:r>
              <a:rPr lang="en-US" sz="1200" dirty="0" err="1">
                <a:solidFill>
                  <a:srgbClr val="CCCC00"/>
                </a:solidFill>
              </a:rPr>
              <a:t>onSuccess</a:t>
            </a:r>
            <a:r>
              <a:rPr lang="en-US" sz="1200" dirty="0">
                <a:solidFill>
                  <a:srgbClr val="CCCC00"/>
                </a:solidFill>
              </a:rPr>
              <a:t>{</a:t>
            </a:r>
            <a:br>
              <a:rPr lang="en-US" sz="1200" dirty="0">
                <a:solidFill>
                  <a:srgbClr val="CCCC00"/>
                </a:solidFill>
              </a:rPr>
            </a:br>
            <a:r>
              <a:rPr lang="en-US" sz="1200" dirty="0">
                <a:solidFill>
                  <a:srgbClr val="CCCC00"/>
                </a:solidFill>
              </a:rPr>
              <a:t>  case </a:t>
            </a:r>
            <a:r>
              <a:rPr lang="en-US" sz="1200" dirty="0" err="1">
                <a:solidFill>
                  <a:srgbClr val="CCCC00"/>
                </a:solidFill>
              </a:rPr>
              <a:t>respObj:RespObjType</a:t>
            </a:r>
            <a:r>
              <a:rPr lang="en-US" sz="1200" dirty="0">
                <a:solidFill>
                  <a:srgbClr val="CCCC00"/>
                </a:solidFill>
              </a:rPr>
              <a:t> =&gt;</a:t>
            </a:r>
            <a:br>
              <a:rPr lang="en-US" sz="1200" dirty="0">
                <a:solidFill>
                  <a:srgbClr val="CCCC00"/>
                </a:solidFill>
              </a:rPr>
            </a:br>
            <a:r>
              <a:rPr lang="en-US" sz="1200" dirty="0">
                <a:solidFill>
                  <a:srgbClr val="CCCC00"/>
                </a:solidFill>
              </a:rPr>
              <a:t>  {  /* process </a:t>
            </a:r>
            <a:r>
              <a:rPr lang="en-US" sz="1200" dirty="0" err="1">
                <a:solidFill>
                  <a:srgbClr val="CCCC00"/>
                </a:solidFill>
              </a:rPr>
              <a:t>respObj</a:t>
            </a:r>
            <a:r>
              <a:rPr lang="en-US" sz="1200" dirty="0">
                <a:solidFill>
                  <a:srgbClr val="CCCC00"/>
                </a:solidFill>
              </a:rPr>
              <a:t> */ }</a:t>
            </a:r>
          </a:p>
          <a:p>
            <a:r>
              <a:rPr lang="en-US" sz="1200" dirty="0">
                <a:solidFill>
                  <a:srgbClr val="CCCC00"/>
                </a:solidFill>
              </a:rPr>
              <a:t>}</a:t>
            </a:r>
          </a:p>
          <a:p>
            <a:endParaRPr lang="en-US" sz="1200" dirty="0">
              <a:solidFill>
                <a:srgbClr val="CCCC00"/>
              </a:solidFill>
            </a:endParaRPr>
          </a:p>
          <a:p>
            <a:r>
              <a:rPr lang="en-US" sz="1200" dirty="0">
                <a:solidFill>
                  <a:srgbClr val="CCCC00"/>
                </a:solidFill>
              </a:rPr>
              <a:t>f </a:t>
            </a:r>
            <a:r>
              <a:rPr lang="en-US" sz="1200" dirty="0" err="1">
                <a:solidFill>
                  <a:srgbClr val="CCCC00"/>
                </a:solidFill>
              </a:rPr>
              <a:t>onFailure</a:t>
            </a:r>
            <a:r>
              <a:rPr lang="en-US" sz="1200" dirty="0">
                <a:solidFill>
                  <a:srgbClr val="CCCC00"/>
                </a:solidFill>
              </a:rPr>
              <a:t>{</a:t>
            </a:r>
            <a:br>
              <a:rPr lang="en-US" sz="1200" dirty="0">
                <a:solidFill>
                  <a:srgbClr val="CCCC00"/>
                </a:solidFill>
              </a:rPr>
            </a:br>
            <a:r>
              <a:rPr lang="en-US" sz="1200" dirty="0">
                <a:solidFill>
                  <a:srgbClr val="CCCC00"/>
                </a:solidFill>
              </a:rPr>
              <a:t>  case </a:t>
            </a:r>
            <a:r>
              <a:rPr lang="en-US" sz="1200" dirty="0" err="1">
                <a:solidFill>
                  <a:srgbClr val="CCCC00"/>
                </a:solidFill>
              </a:rPr>
              <a:t>e:Exception</a:t>
            </a:r>
            <a:r>
              <a:rPr lang="en-US" sz="1200" dirty="0">
                <a:solidFill>
                  <a:srgbClr val="CCCC00"/>
                </a:solidFill>
              </a:rPr>
              <a:t> =&gt;</a:t>
            </a:r>
            <a:br>
              <a:rPr lang="en-US" sz="1200" dirty="0">
                <a:solidFill>
                  <a:srgbClr val="CCCC00"/>
                </a:solidFill>
              </a:rPr>
            </a:br>
            <a:r>
              <a:rPr lang="en-US" sz="1200" dirty="0">
                <a:solidFill>
                  <a:srgbClr val="CCCC00"/>
                </a:solidFill>
              </a:rPr>
              <a:t>  {  /* handle e*/ }</a:t>
            </a:r>
          </a:p>
          <a:p>
            <a:r>
              <a:rPr lang="en-US" sz="1200" dirty="0">
                <a:solidFill>
                  <a:srgbClr val="CCCC00"/>
                </a:solidFill>
              </a:rPr>
              <a:t>}</a:t>
            </a:r>
          </a:p>
          <a:p>
            <a:endParaRPr lang="en-US" sz="1200" dirty="0">
              <a:solidFill>
                <a:srgbClr val="CCCC00"/>
              </a:solidFill>
            </a:endParaRPr>
          </a:p>
        </p:txBody>
      </p:sp>
      <p:cxnSp>
        <p:nvCxnSpPr>
          <p:cNvPr id="17" name="Straight Connector 16"/>
          <p:cNvCxnSpPr/>
          <p:nvPr/>
        </p:nvCxnSpPr>
        <p:spPr bwMode="auto">
          <a:xfrm>
            <a:off x="3810000" y="3886200"/>
            <a:ext cx="2057400" cy="0"/>
          </a:xfrm>
          <a:prstGeom prst="line">
            <a:avLst/>
          </a:prstGeom>
          <a:solidFill>
            <a:schemeClr val="accent1"/>
          </a:solidFill>
          <a:ln w="9525" cap="flat" cmpd="sng" algn="ctr">
            <a:solidFill>
              <a:schemeClr val="tx1"/>
            </a:solidFill>
            <a:prstDash val="solid"/>
            <a:round/>
            <a:headEnd type="triangl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24" name="Rectangle 23"/>
          <p:cNvSpPr/>
          <p:nvPr/>
        </p:nvSpPr>
        <p:spPr bwMode="auto">
          <a:xfrm>
            <a:off x="5867400" y="2286000"/>
            <a:ext cx="2819400" cy="3352800"/>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1" i="0" u="none" strike="noStrike" cap="none" normalizeH="0" baseline="0" dirty="0">
                <a:ln>
                  <a:noFill/>
                </a:ln>
                <a:solidFill>
                  <a:srgbClr val="CCCC00"/>
                </a:solidFill>
                <a:effectLst/>
                <a:latin typeface="Tahoma" charset="0"/>
                <a:ea typeface="ＭＳ Ｐゴシック" charset="0"/>
              </a:rPr>
              <a:t>Service</a:t>
            </a:r>
            <a:br>
              <a:rPr kumimoji="0" lang="en-US" sz="1400" b="1" i="0" u="none" strike="noStrike" cap="none" normalizeH="0" baseline="0" dirty="0">
                <a:ln>
                  <a:noFill/>
                </a:ln>
                <a:solidFill>
                  <a:srgbClr val="CCCC00"/>
                </a:solidFill>
                <a:effectLst/>
                <a:latin typeface="Tahoma" charset="0"/>
                <a:ea typeface="ＭＳ Ｐゴシック" charset="0"/>
              </a:rPr>
            </a:br>
            <a:r>
              <a:rPr kumimoji="0" lang="en-US" sz="1400" b="1" i="0" u="none" strike="noStrike" cap="none" normalizeH="0" baseline="0" dirty="0">
                <a:ln>
                  <a:noFill/>
                </a:ln>
                <a:solidFill>
                  <a:srgbClr val="CCCC00"/>
                </a:solidFill>
                <a:effectLst/>
                <a:latin typeface="Tahoma" charset="0"/>
                <a:ea typeface="ＭＳ Ｐゴシック" charset="0"/>
              </a:rPr>
              <a:t>Provider</a:t>
            </a:r>
          </a:p>
        </p:txBody>
      </p:sp>
      <p:sp>
        <p:nvSpPr>
          <p:cNvPr id="25" name="TextBox 24"/>
          <p:cNvSpPr txBox="1"/>
          <p:nvPr/>
        </p:nvSpPr>
        <p:spPr>
          <a:xfrm>
            <a:off x="6023580" y="2819400"/>
            <a:ext cx="2487956" cy="2123658"/>
          </a:xfrm>
          <a:prstGeom prst="rect">
            <a:avLst/>
          </a:prstGeom>
          <a:noFill/>
        </p:spPr>
        <p:txBody>
          <a:bodyPr wrap="none" rtlCol="0">
            <a:spAutoFit/>
          </a:bodyPr>
          <a:lstStyle/>
          <a:p>
            <a:r>
              <a:rPr lang="en-US" sz="1200" dirty="0" err="1">
                <a:solidFill>
                  <a:srgbClr val="CCCC00"/>
                </a:solidFill>
              </a:rPr>
              <a:t>def</a:t>
            </a:r>
            <a:r>
              <a:rPr lang="en-US" sz="1200" dirty="0">
                <a:solidFill>
                  <a:srgbClr val="CCCC00"/>
                </a:solidFill>
              </a:rPr>
              <a:t> </a:t>
            </a:r>
            <a:r>
              <a:rPr lang="en-US" sz="1200" dirty="0" err="1">
                <a:solidFill>
                  <a:srgbClr val="CCCC00"/>
                </a:solidFill>
              </a:rPr>
              <a:t>CallService</a:t>
            </a:r>
            <a:r>
              <a:rPr lang="en-US" sz="1200" dirty="0">
                <a:solidFill>
                  <a:srgbClr val="CCCC00"/>
                </a:solidFill>
              </a:rPr>
              <a:t>(</a:t>
            </a:r>
            <a:r>
              <a:rPr lang="en-US" sz="1200" dirty="0" err="1">
                <a:solidFill>
                  <a:srgbClr val="CCCC00"/>
                </a:solidFill>
              </a:rPr>
              <a:t>req:ReqObjType</a:t>
            </a:r>
            <a:r>
              <a:rPr lang="en-US" sz="1200" dirty="0">
                <a:solidFill>
                  <a:srgbClr val="CCCC00"/>
                </a:solidFill>
              </a:rPr>
              <a:t>) :</a:t>
            </a:r>
            <a:br>
              <a:rPr lang="en-US" sz="1200" dirty="0">
                <a:solidFill>
                  <a:srgbClr val="CCCC00"/>
                </a:solidFill>
              </a:rPr>
            </a:br>
            <a:r>
              <a:rPr lang="en-US" sz="1200" dirty="0">
                <a:solidFill>
                  <a:srgbClr val="CCCC00"/>
                </a:solidFill>
              </a:rPr>
              <a:t>  Future[</a:t>
            </a:r>
            <a:r>
              <a:rPr lang="en-US" sz="1200" dirty="0" err="1">
                <a:solidFill>
                  <a:srgbClr val="CCCC00"/>
                </a:solidFill>
              </a:rPr>
              <a:t>RespObjType</a:t>
            </a:r>
            <a:r>
              <a:rPr lang="en-US" sz="1200" dirty="0">
                <a:solidFill>
                  <a:srgbClr val="CCCC00"/>
                </a:solidFill>
              </a:rPr>
              <a:t>] = future {</a:t>
            </a:r>
            <a:br>
              <a:rPr lang="en-US" sz="1200" dirty="0">
                <a:solidFill>
                  <a:srgbClr val="CCCC00"/>
                </a:solidFill>
              </a:rPr>
            </a:br>
            <a:br>
              <a:rPr lang="en-US" sz="1200" dirty="0">
                <a:solidFill>
                  <a:srgbClr val="CCCC00"/>
                </a:solidFill>
              </a:rPr>
            </a:br>
            <a:r>
              <a:rPr lang="en-US" sz="1200" dirty="0">
                <a:solidFill>
                  <a:srgbClr val="CCCC00"/>
                </a:solidFill>
              </a:rPr>
              <a:t>  try{</a:t>
            </a:r>
            <a:br>
              <a:rPr lang="en-US" sz="1200" dirty="0">
                <a:solidFill>
                  <a:srgbClr val="CCCC00"/>
                </a:solidFill>
              </a:rPr>
            </a:br>
            <a:r>
              <a:rPr lang="en-US" sz="1200" dirty="0">
                <a:solidFill>
                  <a:srgbClr val="CCCC00"/>
                </a:solidFill>
              </a:rPr>
              <a:t>      </a:t>
            </a:r>
            <a:r>
              <a:rPr lang="en-US" sz="1200" dirty="0" err="1">
                <a:solidFill>
                  <a:srgbClr val="CCCC00"/>
                </a:solidFill>
              </a:rPr>
              <a:t>val</a:t>
            </a:r>
            <a:r>
              <a:rPr lang="en-US" sz="1200" dirty="0">
                <a:solidFill>
                  <a:srgbClr val="CCCC00"/>
                </a:solidFill>
              </a:rPr>
              <a:t> </a:t>
            </a:r>
            <a:r>
              <a:rPr lang="en-US" sz="1200" dirty="0" err="1">
                <a:solidFill>
                  <a:srgbClr val="CCCC00"/>
                </a:solidFill>
              </a:rPr>
              <a:t>respObj</a:t>
            </a:r>
            <a:r>
              <a:rPr lang="en-US" sz="1200" dirty="0">
                <a:solidFill>
                  <a:srgbClr val="CCCC00"/>
                </a:solidFill>
              </a:rPr>
              <a:t> : </a:t>
            </a:r>
            <a:r>
              <a:rPr lang="en-US" sz="1200" dirty="0" err="1">
                <a:solidFill>
                  <a:srgbClr val="CCCC00"/>
                </a:solidFill>
              </a:rPr>
              <a:t>RespObjType</a:t>
            </a:r>
            <a:r>
              <a:rPr lang="en-US" sz="1200" dirty="0">
                <a:solidFill>
                  <a:srgbClr val="CCCC00"/>
                </a:solidFill>
              </a:rPr>
              <a:t> = </a:t>
            </a:r>
            <a:br>
              <a:rPr lang="en-US" sz="1200" dirty="0">
                <a:solidFill>
                  <a:srgbClr val="CCCC00"/>
                </a:solidFill>
              </a:rPr>
            </a:br>
            <a:r>
              <a:rPr lang="en-US" sz="1200" dirty="0">
                <a:solidFill>
                  <a:srgbClr val="CCCC00"/>
                </a:solidFill>
              </a:rPr>
              <a:t>         </a:t>
            </a:r>
            <a:r>
              <a:rPr lang="en-US" sz="1200" dirty="0" err="1">
                <a:solidFill>
                  <a:srgbClr val="CCCC00"/>
                </a:solidFill>
              </a:rPr>
              <a:t>doSomething</a:t>
            </a:r>
            <a:r>
              <a:rPr lang="en-US" sz="1200" dirty="0">
                <a:solidFill>
                  <a:srgbClr val="CCCC00"/>
                </a:solidFill>
              </a:rPr>
              <a:t>(</a:t>
            </a:r>
            <a:r>
              <a:rPr lang="en-US" sz="1200" dirty="0" err="1">
                <a:solidFill>
                  <a:srgbClr val="CCCC00"/>
                </a:solidFill>
              </a:rPr>
              <a:t>req</a:t>
            </a:r>
            <a:r>
              <a:rPr lang="en-US" sz="1200" dirty="0">
                <a:solidFill>
                  <a:srgbClr val="CCCC00"/>
                </a:solidFill>
              </a:rPr>
              <a:t>);</a:t>
            </a:r>
          </a:p>
          <a:p>
            <a:r>
              <a:rPr lang="en-US" sz="1200" dirty="0">
                <a:solidFill>
                  <a:srgbClr val="CCCC00"/>
                </a:solidFill>
              </a:rPr>
              <a:t>      </a:t>
            </a:r>
            <a:r>
              <a:rPr lang="en-US" sz="1200" dirty="0" err="1">
                <a:solidFill>
                  <a:srgbClr val="CCCC00"/>
                </a:solidFill>
              </a:rPr>
              <a:t>respObj</a:t>
            </a:r>
            <a:br>
              <a:rPr lang="en-US" sz="1200" dirty="0">
                <a:solidFill>
                  <a:srgbClr val="CCCC00"/>
                </a:solidFill>
              </a:rPr>
            </a:br>
            <a:r>
              <a:rPr lang="en-US" sz="1200" dirty="0">
                <a:solidFill>
                  <a:srgbClr val="CCCC00"/>
                </a:solidFill>
              </a:rPr>
              <a:t>  }catch (</a:t>
            </a:r>
            <a:r>
              <a:rPr lang="en-US" sz="1200" dirty="0" err="1">
                <a:solidFill>
                  <a:srgbClr val="CCCC00"/>
                </a:solidFill>
              </a:rPr>
              <a:t>e:Exception</a:t>
            </a:r>
            <a:r>
              <a:rPr lang="en-US" sz="1200" dirty="0">
                <a:solidFill>
                  <a:srgbClr val="CCCC00"/>
                </a:solidFill>
              </a:rPr>
              <a:t>) {</a:t>
            </a:r>
          </a:p>
          <a:p>
            <a:r>
              <a:rPr lang="en-US" sz="1200" dirty="0">
                <a:solidFill>
                  <a:srgbClr val="CCCC00"/>
                </a:solidFill>
              </a:rPr>
              <a:t>     throw new Exception(e)</a:t>
            </a:r>
          </a:p>
          <a:p>
            <a:r>
              <a:rPr lang="en-US" sz="1200" dirty="0">
                <a:solidFill>
                  <a:srgbClr val="CCCC00"/>
                </a:solidFill>
              </a:rPr>
              <a:t>  }</a:t>
            </a:r>
          </a:p>
          <a:p>
            <a:r>
              <a:rPr lang="en-US" sz="1200" dirty="0">
                <a:solidFill>
                  <a:srgbClr val="CCCC00"/>
                </a:solidFill>
              </a:rPr>
              <a:t>}</a:t>
            </a:r>
          </a:p>
        </p:txBody>
      </p:sp>
      <p:cxnSp>
        <p:nvCxnSpPr>
          <p:cNvPr id="30" name="Straight Connector 29"/>
          <p:cNvCxnSpPr/>
          <p:nvPr/>
        </p:nvCxnSpPr>
        <p:spPr bwMode="auto">
          <a:xfrm>
            <a:off x="3810000" y="3124200"/>
            <a:ext cx="2057400" cy="0"/>
          </a:xfrm>
          <a:prstGeom prst="line">
            <a:avLst/>
          </a:prstGeom>
          <a:solidFill>
            <a:schemeClr val="accent1"/>
          </a:solidFill>
          <a:ln w="9525" cap="flat" cmpd="sng" algn="ctr">
            <a:solidFill>
              <a:schemeClr val="tx1"/>
            </a:solidFill>
            <a:prstDash val="solid"/>
            <a:round/>
            <a:headEnd type="none" w="med" len="med"/>
            <a:tailEnd type="triangl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Tree>
    <p:extLst>
      <p:ext uri="{BB962C8B-B14F-4D97-AF65-F5344CB8AC3E}">
        <p14:creationId xmlns:p14="http://schemas.microsoft.com/office/powerpoint/2010/main" val="143941848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216EFC55-AE42-A24D-871B-8BB55C5177EB}" type="slidenum">
              <a:rPr lang="en-US"/>
              <a:pPr/>
              <a:t>29</a:t>
            </a:fld>
            <a:endParaRPr lang="en-US"/>
          </a:p>
        </p:txBody>
      </p:sp>
      <p:sp>
        <p:nvSpPr>
          <p:cNvPr id="737282" name="Rectangle 2"/>
          <p:cNvSpPr>
            <a:spLocks noGrp="1" noChangeArrowheads="1"/>
          </p:cNvSpPr>
          <p:nvPr>
            <p:ph type="title"/>
          </p:nvPr>
        </p:nvSpPr>
        <p:spPr/>
        <p:txBody>
          <a:bodyPr/>
          <a:lstStyle/>
          <a:p>
            <a:pPr defTabSz="895350"/>
            <a:r>
              <a:rPr lang="en-US" dirty="0"/>
              <a:t>Example of the Synchronous Many (</a:t>
            </a:r>
            <a:r>
              <a:rPr lang="en-US" dirty="0" err="1"/>
              <a:t>Iterable</a:t>
            </a:r>
            <a:r>
              <a:rPr lang="en-US" dirty="0"/>
              <a:t>) Pattern</a:t>
            </a:r>
          </a:p>
        </p:txBody>
      </p:sp>
      <p:sp>
        <p:nvSpPr>
          <p:cNvPr id="6" name="Rectangle 5"/>
          <p:cNvSpPr/>
          <p:nvPr/>
        </p:nvSpPr>
        <p:spPr bwMode="auto">
          <a:xfrm>
            <a:off x="1066800" y="1981200"/>
            <a:ext cx="2743200" cy="3352800"/>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1" i="0" u="none" strike="noStrike" cap="none" normalizeH="0" baseline="0" dirty="0">
                <a:ln>
                  <a:noFill/>
                </a:ln>
                <a:solidFill>
                  <a:srgbClr val="CCCC00"/>
                </a:solidFill>
                <a:effectLst/>
                <a:latin typeface="Tahoma" charset="0"/>
                <a:ea typeface="ＭＳ Ｐゴシック" charset="0"/>
              </a:rPr>
              <a:t>Service</a:t>
            </a:r>
            <a:br>
              <a:rPr kumimoji="0" lang="en-US" sz="1400" b="1" i="0" u="none" strike="noStrike" cap="none" normalizeH="0" baseline="0" dirty="0">
                <a:ln>
                  <a:noFill/>
                </a:ln>
                <a:solidFill>
                  <a:srgbClr val="CCCC00"/>
                </a:solidFill>
                <a:effectLst/>
                <a:latin typeface="Tahoma" charset="0"/>
                <a:ea typeface="ＭＳ Ｐゴシック" charset="0"/>
              </a:rPr>
            </a:br>
            <a:r>
              <a:rPr kumimoji="0" lang="en-US" sz="1400" b="1" i="0" u="none" strike="noStrike" cap="none" normalizeH="0" baseline="0" dirty="0">
                <a:ln>
                  <a:noFill/>
                </a:ln>
                <a:solidFill>
                  <a:srgbClr val="CCCC00"/>
                </a:solidFill>
                <a:effectLst/>
                <a:latin typeface="Tahoma" charset="0"/>
                <a:ea typeface="ＭＳ Ｐゴシック" charset="0"/>
              </a:rPr>
              <a:t>Consumer</a:t>
            </a:r>
          </a:p>
        </p:txBody>
      </p:sp>
      <p:sp>
        <p:nvSpPr>
          <p:cNvPr id="2" name="TextBox 1"/>
          <p:cNvSpPr txBox="1"/>
          <p:nvPr/>
        </p:nvSpPr>
        <p:spPr>
          <a:xfrm>
            <a:off x="1219200" y="2514600"/>
            <a:ext cx="2564599" cy="2123658"/>
          </a:xfrm>
          <a:prstGeom prst="rect">
            <a:avLst/>
          </a:prstGeom>
          <a:noFill/>
        </p:spPr>
        <p:txBody>
          <a:bodyPr wrap="none" rtlCol="0">
            <a:spAutoFit/>
          </a:bodyPr>
          <a:lstStyle/>
          <a:p>
            <a:r>
              <a:rPr lang="en-US" sz="1200" dirty="0" err="1">
                <a:solidFill>
                  <a:srgbClr val="CCCC00"/>
                </a:solidFill>
              </a:rPr>
              <a:t>val</a:t>
            </a:r>
            <a:r>
              <a:rPr lang="en-US" sz="1200" dirty="0">
                <a:solidFill>
                  <a:srgbClr val="CCCC00"/>
                </a:solidFill>
              </a:rPr>
              <a:t> </a:t>
            </a:r>
            <a:r>
              <a:rPr lang="en-US" sz="1200" dirty="0" err="1">
                <a:solidFill>
                  <a:srgbClr val="CCCC00"/>
                </a:solidFill>
              </a:rPr>
              <a:t>req</a:t>
            </a:r>
            <a:r>
              <a:rPr lang="en-US" sz="1200" dirty="0">
                <a:solidFill>
                  <a:srgbClr val="CCCC00"/>
                </a:solidFill>
              </a:rPr>
              <a:t> : </a:t>
            </a:r>
            <a:r>
              <a:rPr lang="en-US" sz="1200" dirty="0" err="1">
                <a:solidFill>
                  <a:srgbClr val="CCCC00"/>
                </a:solidFill>
              </a:rPr>
              <a:t>ReqObjType</a:t>
            </a:r>
            <a:r>
              <a:rPr lang="en-US" sz="1200" dirty="0">
                <a:solidFill>
                  <a:srgbClr val="CCCC00"/>
                </a:solidFill>
              </a:rPr>
              <a:t> = {…}</a:t>
            </a:r>
          </a:p>
          <a:p>
            <a:r>
              <a:rPr lang="en-US" sz="1200" dirty="0" err="1">
                <a:solidFill>
                  <a:srgbClr val="CCCC00"/>
                </a:solidFill>
              </a:rPr>
              <a:t>val</a:t>
            </a:r>
            <a:r>
              <a:rPr lang="en-US" sz="1200" dirty="0">
                <a:solidFill>
                  <a:srgbClr val="CCCC00"/>
                </a:solidFill>
              </a:rPr>
              <a:t> </a:t>
            </a:r>
            <a:r>
              <a:rPr lang="en-US" sz="1200" dirty="0" err="1">
                <a:solidFill>
                  <a:srgbClr val="CCCC00"/>
                </a:solidFill>
              </a:rPr>
              <a:t>respObj</a:t>
            </a:r>
            <a:r>
              <a:rPr lang="en-US" sz="1200" dirty="0">
                <a:solidFill>
                  <a:srgbClr val="CCCC00"/>
                </a:solidFill>
              </a:rPr>
              <a:t> : </a:t>
            </a:r>
            <a:r>
              <a:rPr lang="en-US" sz="1200" dirty="0" err="1">
                <a:solidFill>
                  <a:srgbClr val="CCCC00"/>
                </a:solidFill>
              </a:rPr>
              <a:t>RespObjTypeColl</a:t>
            </a:r>
            <a:r>
              <a:rPr lang="en-US" sz="1200" dirty="0">
                <a:solidFill>
                  <a:srgbClr val="CCCC00"/>
                </a:solidFill>
              </a:rPr>
              <a:t> =</a:t>
            </a:r>
            <a:br>
              <a:rPr lang="en-US" sz="1200" dirty="0">
                <a:solidFill>
                  <a:srgbClr val="CCCC00"/>
                </a:solidFill>
              </a:rPr>
            </a:br>
            <a:r>
              <a:rPr lang="en-US" sz="1200" dirty="0">
                <a:solidFill>
                  <a:srgbClr val="CCCC00"/>
                </a:solidFill>
              </a:rPr>
              <a:t>     </a:t>
            </a:r>
            <a:r>
              <a:rPr lang="en-US" sz="1200" dirty="0" err="1">
                <a:solidFill>
                  <a:srgbClr val="CCCC00"/>
                </a:solidFill>
              </a:rPr>
              <a:t>CallService</a:t>
            </a:r>
            <a:r>
              <a:rPr lang="en-US" sz="1200" dirty="0">
                <a:solidFill>
                  <a:srgbClr val="CCCC00"/>
                </a:solidFill>
              </a:rPr>
              <a:t>(</a:t>
            </a:r>
            <a:r>
              <a:rPr lang="en-US" sz="1200" dirty="0" err="1">
                <a:solidFill>
                  <a:srgbClr val="CCCC00"/>
                </a:solidFill>
              </a:rPr>
              <a:t>req</a:t>
            </a:r>
            <a:r>
              <a:rPr lang="en-US" sz="1200" dirty="0">
                <a:solidFill>
                  <a:srgbClr val="CCCC00"/>
                </a:solidFill>
              </a:rPr>
              <a:t>);</a:t>
            </a:r>
          </a:p>
          <a:p>
            <a:endParaRPr lang="en-US" sz="1200" dirty="0">
              <a:solidFill>
                <a:srgbClr val="CCCC00"/>
              </a:solidFill>
            </a:endParaRPr>
          </a:p>
          <a:p>
            <a:r>
              <a:rPr lang="en-US" sz="1200" dirty="0">
                <a:solidFill>
                  <a:srgbClr val="CCCC00"/>
                </a:solidFill>
              </a:rPr>
              <a:t>try{</a:t>
            </a:r>
            <a:br>
              <a:rPr lang="en-US" sz="1200" dirty="0">
                <a:solidFill>
                  <a:srgbClr val="CCCC00"/>
                </a:solidFill>
              </a:rPr>
            </a:br>
            <a:r>
              <a:rPr lang="en-US" sz="1200" dirty="0">
                <a:solidFill>
                  <a:srgbClr val="CCCC00"/>
                </a:solidFill>
              </a:rPr>
              <a:t>    while(</a:t>
            </a:r>
            <a:r>
              <a:rPr lang="en-US" sz="1200" dirty="0" err="1">
                <a:solidFill>
                  <a:srgbClr val="CCCC00"/>
                </a:solidFill>
              </a:rPr>
              <a:t>respObj.hasNext</a:t>
            </a:r>
            <a:r>
              <a:rPr lang="en-US" sz="1200" dirty="0">
                <a:solidFill>
                  <a:srgbClr val="CCCC00"/>
                </a:solidFill>
              </a:rPr>
              <a:t>)</a:t>
            </a:r>
            <a:br>
              <a:rPr lang="en-US" sz="1200" dirty="0">
                <a:solidFill>
                  <a:srgbClr val="CCCC00"/>
                </a:solidFill>
              </a:rPr>
            </a:br>
            <a:r>
              <a:rPr lang="en-US" sz="1200" dirty="0">
                <a:solidFill>
                  <a:srgbClr val="CCCC00"/>
                </a:solidFill>
              </a:rPr>
              <a:t>        </a:t>
            </a:r>
            <a:r>
              <a:rPr lang="en-US" sz="1200" dirty="0" err="1">
                <a:solidFill>
                  <a:srgbClr val="CCCC00"/>
                </a:solidFill>
              </a:rPr>
              <a:t>doSomething</a:t>
            </a:r>
            <a:r>
              <a:rPr lang="en-US" sz="1200" dirty="0">
                <a:solidFill>
                  <a:srgbClr val="CCCC00"/>
                </a:solidFill>
              </a:rPr>
              <a:t>(</a:t>
            </a:r>
            <a:r>
              <a:rPr lang="en-US" sz="1200" dirty="0" err="1">
                <a:solidFill>
                  <a:srgbClr val="CCCC00"/>
                </a:solidFill>
              </a:rPr>
              <a:t>respObj.next</a:t>
            </a:r>
            <a:r>
              <a:rPr lang="en-US" sz="1200" dirty="0">
                <a:solidFill>
                  <a:srgbClr val="CCCC00"/>
                </a:solidFill>
              </a:rPr>
              <a:t>())</a:t>
            </a:r>
          </a:p>
          <a:p>
            <a:r>
              <a:rPr lang="en-US" sz="1200" dirty="0">
                <a:solidFill>
                  <a:srgbClr val="CCCC00"/>
                </a:solidFill>
              </a:rPr>
              <a:t>}</a:t>
            </a:r>
          </a:p>
          <a:p>
            <a:r>
              <a:rPr lang="en-US" sz="1200" dirty="0">
                <a:solidFill>
                  <a:srgbClr val="CCCC00"/>
                </a:solidFill>
              </a:rPr>
              <a:t>catch(e: Exception){</a:t>
            </a:r>
          </a:p>
          <a:p>
            <a:r>
              <a:rPr lang="en-US" sz="1200" dirty="0">
                <a:solidFill>
                  <a:srgbClr val="CCCC00"/>
                </a:solidFill>
              </a:rPr>
              <a:t>    //process exception</a:t>
            </a:r>
          </a:p>
          <a:p>
            <a:r>
              <a:rPr lang="en-US" sz="1200" dirty="0">
                <a:solidFill>
                  <a:srgbClr val="CCCC00"/>
                </a:solidFill>
              </a:rPr>
              <a:t>}</a:t>
            </a:r>
          </a:p>
        </p:txBody>
      </p:sp>
      <p:sp>
        <p:nvSpPr>
          <p:cNvPr id="8" name="Rectangle 7"/>
          <p:cNvSpPr/>
          <p:nvPr/>
        </p:nvSpPr>
        <p:spPr bwMode="auto">
          <a:xfrm>
            <a:off x="5486400" y="1752600"/>
            <a:ext cx="3200400" cy="4114800"/>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1" i="0" u="none" strike="noStrike" cap="none" normalizeH="0" baseline="0" dirty="0">
                <a:ln>
                  <a:noFill/>
                </a:ln>
                <a:solidFill>
                  <a:srgbClr val="CCCC00"/>
                </a:solidFill>
                <a:effectLst/>
                <a:latin typeface="Tahoma" charset="0"/>
                <a:ea typeface="ＭＳ Ｐゴシック" charset="0"/>
              </a:rPr>
              <a:t>Service</a:t>
            </a:r>
            <a:br>
              <a:rPr kumimoji="0" lang="en-US" sz="1400" b="1" i="0" u="none" strike="noStrike" cap="none" normalizeH="0" baseline="0" dirty="0">
                <a:ln>
                  <a:noFill/>
                </a:ln>
                <a:solidFill>
                  <a:srgbClr val="CCCC00"/>
                </a:solidFill>
                <a:effectLst/>
                <a:latin typeface="Tahoma" charset="0"/>
                <a:ea typeface="ＭＳ Ｐゴシック" charset="0"/>
              </a:rPr>
            </a:br>
            <a:r>
              <a:rPr kumimoji="0" lang="en-US" sz="1400" b="1" i="0" u="none" strike="noStrike" cap="none" normalizeH="0" baseline="0" dirty="0">
                <a:ln>
                  <a:noFill/>
                </a:ln>
                <a:solidFill>
                  <a:srgbClr val="CCCC00"/>
                </a:solidFill>
                <a:effectLst/>
                <a:latin typeface="Tahoma" charset="0"/>
                <a:ea typeface="ＭＳ Ｐゴシック" charset="0"/>
              </a:rPr>
              <a:t>Provider</a:t>
            </a:r>
          </a:p>
        </p:txBody>
      </p:sp>
      <p:sp>
        <p:nvSpPr>
          <p:cNvPr id="9" name="TextBox 8"/>
          <p:cNvSpPr txBox="1"/>
          <p:nvPr/>
        </p:nvSpPr>
        <p:spPr>
          <a:xfrm>
            <a:off x="5592519" y="2286000"/>
            <a:ext cx="3170481" cy="3231653"/>
          </a:xfrm>
          <a:prstGeom prst="rect">
            <a:avLst/>
          </a:prstGeom>
          <a:noFill/>
        </p:spPr>
        <p:txBody>
          <a:bodyPr wrap="square" rtlCol="0">
            <a:spAutoFit/>
          </a:bodyPr>
          <a:lstStyle/>
          <a:p>
            <a:r>
              <a:rPr lang="en-US" sz="1200" dirty="0" err="1">
                <a:solidFill>
                  <a:srgbClr val="CCCC00"/>
                </a:solidFill>
              </a:rPr>
              <a:t>def</a:t>
            </a:r>
            <a:r>
              <a:rPr lang="en-US" sz="1200" dirty="0">
                <a:solidFill>
                  <a:srgbClr val="CCCC00"/>
                </a:solidFill>
              </a:rPr>
              <a:t> </a:t>
            </a:r>
            <a:r>
              <a:rPr lang="en-US" sz="1200" dirty="0" err="1">
                <a:solidFill>
                  <a:srgbClr val="CCCC00"/>
                </a:solidFill>
              </a:rPr>
              <a:t>CallService</a:t>
            </a:r>
            <a:r>
              <a:rPr lang="en-US" sz="1200" dirty="0">
                <a:solidFill>
                  <a:srgbClr val="CCCC00"/>
                </a:solidFill>
              </a:rPr>
              <a:t>(</a:t>
            </a:r>
            <a:r>
              <a:rPr lang="en-US" sz="1200" dirty="0" err="1">
                <a:solidFill>
                  <a:srgbClr val="CCCC00"/>
                </a:solidFill>
              </a:rPr>
              <a:t>req:ReqObjType</a:t>
            </a:r>
            <a:r>
              <a:rPr lang="en-US" sz="1200" dirty="0">
                <a:solidFill>
                  <a:srgbClr val="CCCC00"/>
                </a:solidFill>
              </a:rPr>
              <a:t>) = {</a:t>
            </a:r>
            <a:br>
              <a:rPr lang="en-US" sz="1200" dirty="0">
                <a:solidFill>
                  <a:srgbClr val="CCCC00"/>
                </a:solidFill>
              </a:rPr>
            </a:br>
            <a:r>
              <a:rPr lang="en-US" sz="1200" dirty="0">
                <a:solidFill>
                  <a:srgbClr val="CCCC00"/>
                </a:solidFill>
              </a:rPr>
              <a:t>   </a:t>
            </a:r>
            <a:r>
              <a:rPr lang="en-US" sz="1200" dirty="0" err="1">
                <a:solidFill>
                  <a:srgbClr val="CCCC00"/>
                </a:solidFill>
              </a:rPr>
              <a:t>val</a:t>
            </a:r>
            <a:r>
              <a:rPr lang="en-US" sz="1200" dirty="0">
                <a:solidFill>
                  <a:srgbClr val="CCCC00"/>
                </a:solidFill>
              </a:rPr>
              <a:t> </a:t>
            </a:r>
            <a:r>
              <a:rPr lang="en-US" sz="1200" dirty="0" err="1">
                <a:solidFill>
                  <a:srgbClr val="CCCC00"/>
                </a:solidFill>
              </a:rPr>
              <a:t>respObjCollection</a:t>
            </a:r>
            <a:r>
              <a:rPr lang="en-US" sz="1200" dirty="0">
                <a:solidFill>
                  <a:srgbClr val="CCCC00"/>
                </a:solidFill>
              </a:rPr>
              <a:t> : </a:t>
            </a:r>
            <a:r>
              <a:rPr lang="en-US" sz="1200" dirty="0" err="1">
                <a:solidFill>
                  <a:srgbClr val="CCCC00"/>
                </a:solidFill>
              </a:rPr>
              <a:t>RespObjTypeColl</a:t>
            </a:r>
            <a:r>
              <a:rPr lang="en-US" sz="1200" dirty="0">
                <a:solidFill>
                  <a:srgbClr val="CCCC00"/>
                </a:solidFill>
              </a:rPr>
              <a:t> = </a:t>
            </a:r>
            <a:br>
              <a:rPr lang="en-US" sz="1200" dirty="0">
                <a:solidFill>
                  <a:srgbClr val="CCCC00"/>
                </a:solidFill>
              </a:rPr>
            </a:br>
            <a:r>
              <a:rPr lang="en-US" sz="1200" dirty="0">
                <a:solidFill>
                  <a:srgbClr val="CCCC00"/>
                </a:solidFill>
              </a:rPr>
              <a:t>      </a:t>
            </a:r>
            <a:r>
              <a:rPr lang="en-US" sz="1200" dirty="0" err="1">
                <a:solidFill>
                  <a:srgbClr val="CCCC00"/>
                </a:solidFill>
              </a:rPr>
              <a:t>doSomething</a:t>
            </a:r>
            <a:r>
              <a:rPr lang="en-US" sz="1200" dirty="0">
                <a:solidFill>
                  <a:srgbClr val="CCCC00"/>
                </a:solidFill>
              </a:rPr>
              <a:t>(</a:t>
            </a:r>
            <a:r>
              <a:rPr lang="en-US" sz="1200" dirty="0" err="1">
                <a:solidFill>
                  <a:srgbClr val="CCCC00"/>
                </a:solidFill>
              </a:rPr>
              <a:t>req</a:t>
            </a:r>
            <a:r>
              <a:rPr lang="en-US" sz="1200" dirty="0">
                <a:solidFill>
                  <a:srgbClr val="CCCC00"/>
                </a:solidFill>
              </a:rPr>
              <a:t>);</a:t>
            </a:r>
          </a:p>
          <a:p>
            <a:endParaRPr lang="en-US" sz="1200" dirty="0">
              <a:solidFill>
                <a:srgbClr val="CCCC00"/>
              </a:solidFill>
            </a:endParaRPr>
          </a:p>
          <a:p>
            <a:r>
              <a:rPr lang="en-US" sz="1200" dirty="0">
                <a:solidFill>
                  <a:srgbClr val="CCCC00"/>
                </a:solidFill>
              </a:rPr>
              <a:t>  //get an iterator from the collection </a:t>
            </a:r>
          </a:p>
          <a:p>
            <a:r>
              <a:rPr lang="en-US" sz="1200" dirty="0">
                <a:solidFill>
                  <a:srgbClr val="CCCC00"/>
                </a:solidFill>
              </a:rPr>
              <a:t>  </a:t>
            </a:r>
            <a:r>
              <a:rPr lang="en-US" sz="1200" dirty="0" err="1">
                <a:solidFill>
                  <a:srgbClr val="CCCC00"/>
                </a:solidFill>
              </a:rPr>
              <a:t>val</a:t>
            </a:r>
            <a:r>
              <a:rPr lang="en-US" sz="1200" dirty="0">
                <a:solidFill>
                  <a:srgbClr val="CCCC00"/>
                </a:solidFill>
              </a:rPr>
              <a:t> it= </a:t>
            </a:r>
            <a:r>
              <a:rPr lang="en-US" sz="1200" dirty="0" err="1">
                <a:solidFill>
                  <a:srgbClr val="CCCC00"/>
                </a:solidFill>
              </a:rPr>
              <a:t>respObjCollection.iterator</a:t>
            </a:r>
            <a:r>
              <a:rPr lang="en-US" sz="1200" dirty="0">
                <a:solidFill>
                  <a:srgbClr val="CCCC00"/>
                </a:solidFill>
              </a:rPr>
              <a:t>()</a:t>
            </a:r>
          </a:p>
          <a:p>
            <a:endParaRPr lang="en-US" sz="1200" dirty="0">
              <a:solidFill>
                <a:srgbClr val="CCCC00"/>
              </a:solidFill>
            </a:endParaRPr>
          </a:p>
          <a:p>
            <a:r>
              <a:rPr lang="en-US" sz="1200" dirty="0">
                <a:solidFill>
                  <a:srgbClr val="CCCC00"/>
                </a:solidFill>
              </a:rPr>
              <a:t>  try{</a:t>
            </a:r>
          </a:p>
          <a:p>
            <a:r>
              <a:rPr lang="en-US" sz="1200" dirty="0">
                <a:solidFill>
                  <a:srgbClr val="CCCC00"/>
                </a:solidFill>
              </a:rPr>
              <a:t>      while(</a:t>
            </a:r>
            <a:r>
              <a:rPr lang="en-US" sz="1200" dirty="0" err="1">
                <a:solidFill>
                  <a:srgbClr val="CCCC00"/>
                </a:solidFill>
              </a:rPr>
              <a:t>respObjCollection.hasNext</a:t>
            </a:r>
            <a:r>
              <a:rPr lang="en-US" sz="1200" dirty="0">
                <a:solidFill>
                  <a:srgbClr val="CCCC00"/>
                </a:solidFill>
              </a:rPr>
              <a:t>)</a:t>
            </a:r>
          </a:p>
          <a:p>
            <a:r>
              <a:rPr lang="en-US" sz="1200" dirty="0">
                <a:solidFill>
                  <a:srgbClr val="CCCC00"/>
                </a:solidFill>
              </a:rPr>
              <a:t>           </a:t>
            </a:r>
            <a:r>
              <a:rPr lang="en-US" sz="1200" dirty="0" err="1">
                <a:solidFill>
                  <a:srgbClr val="CCCC00"/>
                </a:solidFill>
              </a:rPr>
              <a:t>it.onNext</a:t>
            </a:r>
            <a:r>
              <a:rPr lang="en-US" sz="1200" dirty="0">
                <a:solidFill>
                  <a:srgbClr val="CCCC00"/>
                </a:solidFill>
              </a:rPr>
              <a:t>(</a:t>
            </a:r>
            <a:r>
              <a:rPr lang="en-US" sz="1200" dirty="0" err="1">
                <a:solidFill>
                  <a:srgbClr val="CCCC00"/>
                </a:solidFill>
              </a:rPr>
              <a:t>respObjCollection.next</a:t>
            </a:r>
            <a:r>
              <a:rPr lang="en-US" sz="1200" dirty="0">
                <a:solidFill>
                  <a:srgbClr val="CCCC00"/>
                </a:solidFill>
              </a:rPr>
              <a:t>()</a:t>
            </a:r>
          </a:p>
          <a:p>
            <a:endParaRPr lang="en-US" sz="1200" dirty="0">
              <a:solidFill>
                <a:srgbClr val="CCCC00"/>
              </a:solidFill>
            </a:endParaRPr>
          </a:p>
          <a:p>
            <a:r>
              <a:rPr lang="en-US" sz="1200" dirty="0">
                <a:solidFill>
                  <a:srgbClr val="CCCC00"/>
                </a:solidFill>
              </a:rPr>
              <a:t>       </a:t>
            </a:r>
            <a:r>
              <a:rPr lang="en-US" sz="1200" dirty="0" err="1">
                <a:solidFill>
                  <a:srgbClr val="CCCC00"/>
                </a:solidFill>
              </a:rPr>
              <a:t>it.onCompleted</a:t>
            </a:r>
            <a:r>
              <a:rPr lang="en-US" sz="1200" dirty="0">
                <a:solidFill>
                  <a:srgbClr val="CCCC00"/>
                </a:solidFill>
              </a:rPr>
              <a:t>()      </a:t>
            </a:r>
          </a:p>
          <a:p>
            <a:r>
              <a:rPr lang="en-US" sz="1200" dirty="0">
                <a:solidFill>
                  <a:srgbClr val="CCCC00"/>
                </a:solidFill>
              </a:rPr>
              <a:t>   }</a:t>
            </a:r>
          </a:p>
          <a:p>
            <a:r>
              <a:rPr lang="en-US" sz="1200" dirty="0">
                <a:solidFill>
                  <a:srgbClr val="CCCC00"/>
                </a:solidFill>
              </a:rPr>
              <a:t>   catch (</a:t>
            </a:r>
            <a:r>
              <a:rPr lang="en-US" sz="1200" dirty="0" err="1">
                <a:solidFill>
                  <a:srgbClr val="CCCC00"/>
                </a:solidFill>
              </a:rPr>
              <a:t>e:Exception</a:t>
            </a:r>
            <a:r>
              <a:rPr lang="en-US" sz="1200" dirty="0">
                <a:solidFill>
                  <a:srgbClr val="CCCC00"/>
                </a:solidFill>
              </a:rPr>
              <a:t>)  {</a:t>
            </a:r>
          </a:p>
          <a:p>
            <a:r>
              <a:rPr lang="en-US" sz="1200" dirty="0">
                <a:solidFill>
                  <a:srgbClr val="CCCC00"/>
                </a:solidFill>
              </a:rPr>
              <a:t>        </a:t>
            </a:r>
            <a:r>
              <a:rPr lang="en-US" sz="1200" dirty="0" err="1">
                <a:solidFill>
                  <a:srgbClr val="CCCC00"/>
                </a:solidFill>
              </a:rPr>
              <a:t>it.onError</a:t>
            </a:r>
            <a:r>
              <a:rPr lang="en-US" sz="1200" dirty="0">
                <a:solidFill>
                  <a:srgbClr val="CCCC00"/>
                </a:solidFill>
              </a:rPr>
              <a:t>(e)</a:t>
            </a:r>
          </a:p>
          <a:p>
            <a:r>
              <a:rPr lang="en-US" sz="1200" dirty="0">
                <a:solidFill>
                  <a:srgbClr val="CCCC00"/>
                </a:solidFill>
              </a:rPr>
              <a:t>   }</a:t>
            </a:r>
          </a:p>
          <a:p>
            <a:r>
              <a:rPr lang="en-US" sz="1200" dirty="0">
                <a:solidFill>
                  <a:srgbClr val="CCCC00"/>
                </a:solidFill>
              </a:rPr>
              <a:t>}</a:t>
            </a:r>
          </a:p>
        </p:txBody>
      </p:sp>
      <p:cxnSp>
        <p:nvCxnSpPr>
          <p:cNvPr id="4" name="Straight Connector 3"/>
          <p:cNvCxnSpPr/>
          <p:nvPr/>
        </p:nvCxnSpPr>
        <p:spPr bwMode="auto">
          <a:xfrm>
            <a:off x="3810000" y="2743200"/>
            <a:ext cx="1676400" cy="0"/>
          </a:xfrm>
          <a:prstGeom prst="line">
            <a:avLst/>
          </a:prstGeom>
          <a:solidFill>
            <a:schemeClr val="accent1"/>
          </a:solidFill>
          <a:ln w="9525" cap="flat" cmpd="sng" algn="ctr">
            <a:solidFill>
              <a:schemeClr val="tx1"/>
            </a:solidFill>
            <a:prstDash val="solid"/>
            <a:round/>
            <a:headEnd type="triangle" w="med" len="med"/>
            <a:tailEnd type="triangl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23" name="TextBox 22"/>
          <p:cNvSpPr txBox="1"/>
          <p:nvPr/>
        </p:nvSpPr>
        <p:spPr>
          <a:xfrm>
            <a:off x="3886200" y="2362200"/>
            <a:ext cx="1500431" cy="338554"/>
          </a:xfrm>
          <a:prstGeom prst="rect">
            <a:avLst/>
          </a:prstGeom>
          <a:noFill/>
        </p:spPr>
        <p:txBody>
          <a:bodyPr wrap="none" rtlCol="0">
            <a:spAutoFit/>
          </a:bodyPr>
          <a:lstStyle/>
          <a:p>
            <a:r>
              <a:rPr lang="en-US" sz="1600" dirty="0"/>
              <a:t>Call Service </a:t>
            </a:r>
            <a:r>
              <a:rPr lang="en-US" sz="1600" dirty="0">
                <a:sym typeface="Wingdings"/>
              </a:rPr>
              <a:t></a:t>
            </a:r>
            <a:endParaRPr lang="en-US" sz="1600" dirty="0"/>
          </a:p>
        </p:txBody>
      </p:sp>
      <p:cxnSp>
        <p:nvCxnSpPr>
          <p:cNvPr id="29" name="Straight Connector 28"/>
          <p:cNvCxnSpPr/>
          <p:nvPr/>
        </p:nvCxnSpPr>
        <p:spPr bwMode="auto">
          <a:xfrm>
            <a:off x="3810000" y="3276600"/>
            <a:ext cx="1676400" cy="0"/>
          </a:xfrm>
          <a:prstGeom prst="line">
            <a:avLst/>
          </a:prstGeom>
          <a:solidFill>
            <a:schemeClr val="accent1"/>
          </a:solidFill>
          <a:ln w="9525" cap="flat" cmpd="sng" algn="ctr">
            <a:solidFill>
              <a:schemeClr val="tx1"/>
            </a:solidFill>
            <a:prstDash val="solid"/>
            <a:round/>
            <a:headEnd type="triangle" w="med" len="med"/>
            <a:tailEnd type="triangl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31" name="TextBox 30"/>
          <p:cNvSpPr txBox="1"/>
          <p:nvPr/>
        </p:nvSpPr>
        <p:spPr>
          <a:xfrm>
            <a:off x="3886200" y="2895600"/>
            <a:ext cx="1247858" cy="338554"/>
          </a:xfrm>
          <a:prstGeom prst="rect">
            <a:avLst/>
          </a:prstGeom>
          <a:noFill/>
        </p:spPr>
        <p:txBody>
          <a:bodyPr wrap="none" rtlCol="0">
            <a:spAutoFit/>
          </a:bodyPr>
          <a:lstStyle/>
          <a:p>
            <a:r>
              <a:rPr lang="en-US" sz="1600" dirty="0">
                <a:sym typeface="Wingdings"/>
              </a:rPr>
              <a:t> </a:t>
            </a:r>
            <a:r>
              <a:rPr lang="en-US" sz="1600" dirty="0" err="1">
                <a:sym typeface="Wingdings"/>
              </a:rPr>
              <a:t>onNext</a:t>
            </a:r>
            <a:r>
              <a:rPr lang="en-US" sz="1600" dirty="0">
                <a:sym typeface="Wingdings"/>
              </a:rPr>
              <a:t>()</a:t>
            </a:r>
            <a:endParaRPr lang="en-US" sz="1600" dirty="0"/>
          </a:p>
        </p:txBody>
      </p:sp>
      <p:cxnSp>
        <p:nvCxnSpPr>
          <p:cNvPr id="32" name="Straight Connector 31"/>
          <p:cNvCxnSpPr/>
          <p:nvPr/>
        </p:nvCxnSpPr>
        <p:spPr bwMode="auto">
          <a:xfrm>
            <a:off x="3810000" y="3657600"/>
            <a:ext cx="1676400" cy="0"/>
          </a:xfrm>
          <a:prstGeom prst="line">
            <a:avLst/>
          </a:prstGeom>
          <a:solidFill>
            <a:schemeClr val="accent1"/>
          </a:solidFill>
          <a:ln w="9525" cap="flat" cmpd="sng" algn="ctr">
            <a:solidFill>
              <a:schemeClr val="tx1"/>
            </a:solidFill>
            <a:prstDash val="solid"/>
            <a:round/>
            <a:headEnd type="triangle" w="med" len="med"/>
            <a:tailEnd type="triangl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33" name="TextBox 32"/>
          <p:cNvSpPr txBox="1"/>
          <p:nvPr/>
        </p:nvSpPr>
        <p:spPr>
          <a:xfrm>
            <a:off x="3886200" y="3276600"/>
            <a:ext cx="1247858" cy="338554"/>
          </a:xfrm>
          <a:prstGeom prst="rect">
            <a:avLst/>
          </a:prstGeom>
          <a:noFill/>
        </p:spPr>
        <p:txBody>
          <a:bodyPr wrap="none" rtlCol="0">
            <a:spAutoFit/>
          </a:bodyPr>
          <a:lstStyle/>
          <a:p>
            <a:r>
              <a:rPr lang="en-US" sz="1600" dirty="0">
                <a:sym typeface="Wingdings"/>
              </a:rPr>
              <a:t> </a:t>
            </a:r>
            <a:r>
              <a:rPr lang="en-US" sz="1600" dirty="0" err="1">
                <a:sym typeface="Wingdings"/>
              </a:rPr>
              <a:t>onNext</a:t>
            </a:r>
            <a:r>
              <a:rPr lang="en-US" sz="1600" dirty="0">
                <a:sym typeface="Wingdings"/>
              </a:rPr>
              <a:t>()</a:t>
            </a:r>
            <a:endParaRPr lang="en-US" sz="1600" dirty="0"/>
          </a:p>
        </p:txBody>
      </p:sp>
      <p:cxnSp>
        <p:nvCxnSpPr>
          <p:cNvPr id="34" name="Straight Connector 33"/>
          <p:cNvCxnSpPr/>
          <p:nvPr/>
        </p:nvCxnSpPr>
        <p:spPr bwMode="auto">
          <a:xfrm>
            <a:off x="3810000" y="4038600"/>
            <a:ext cx="1676400" cy="0"/>
          </a:xfrm>
          <a:prstGeom prst="line">
            <a:avLst/>
          </a:prstGeom>
          <a:solidFill>
            <a:schemeClr val="accent1"/>
          </a:solidFill>
          <a:ln w="9525" cap="flat" cmpd="sng" algn="ctr">
            <a:solidFill>
              <a:schemeClr val="tx1"/>
            </a:solidFill>
            <a:prstDash val="solid"/>
            <a:round/>
            <a:headEnd type="triangle" w="med" len="med"/>
            <a:tailEnd type="triangl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35" name="TextBox 34"/>
          <p:cNvSpPr txBox="1"/>
          <p:nvPr/>
        </p:nvSpPr>
        <p:spPr>
          <a:xfrm>
            <a:off x="3886200" y="3657600"/>
            <a:ext cx="1247858" cy="338554"/>
          </a:xfrm>
          <a:prstGeom prst="rect">
            <a:avLst/>
          </a:prstGeom>
          <a:noFill/>
        </p:spPr>
        <p:txBody>
          <a:bodyPr wrap="none" rtlCol="0">
            <a:spAutoFit/>
          </a:bodyPr>
          <a:lstStyle/>
          <a:p>
            <a:r>
              <a:rPr lang="en-US" sz="1600" dirty="0">
                <a:sym typeface="Wingdings"/>
              </a:rPr>
              <a:t> </a:t>
            </a:r>
            <a:r>
              <a:rPr lang="en-US" sz="1600" dirty="0" err="1">
                <a:sym typeface="Wingdings"/>
              </a:rPr>
              <a:t>onNext</a:t>
            </a:r>
            <a:r>
              <a:rPr lang="en-US" sz="1600" dirty="0">
                <a:sym typeface="Wingdings"/>
              </a:rPr>
              <a:t>()</a:t>
            </a:r>
            <a:endParaRPr lang="en-US" sz="1600" dirty="0"/>
          </a:p>
        </p:txBody>
      </p:sp>
      <p:cxnSp>
        <p:nvCxnSpPr>
          <p:cNvPr id="36" name="Straight Connector 35"/>
          <p:cNvCxnSpPr/>
          <p:nvPr/>
        </p:nvCxnSpPr>
        <p:spPr bwMode="auto">
          <a:xfrm>
            <a:off x="3810000" y="4953000"/>
            <a:ext cx="1676400" cy="0"/>
          </a:xfrm>
          <a:prstGeom prst="line">
            <a:avLst/>
          </a:prstGeom>
          <a:solidFill>
            <a:schemeClr val="accent1"/>
          </a:solidFill>
          <a:ln w="9525" cap="flat" cmpd="sng" algn="ctr">
            <a:solidFill>
              <a:schemeClr val="tx1"/>
            </a:solidFill>
            <a:prstDash val="solid"/>
            <a:round/>
            <a:headEnd type="triangle" w="med" len="med"/>
            <a:tailEnd type="triangl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37" name="TextBox 36"/>
          <p:cNvSpPr txBox="1"/>
          <p:nvPr/>
        </p:nvSpPr>
        <p:spPr>
          <a:xfrm>
            <a:off x="3886200" y="4343400"/>
            <a:ext cx="1386517" cy="584776"/>
          </a:xfrm>
          <a:prstGeom prst="rect">
            <a:avLst/>
          </a:prstGeom>
          <a:noFill/>
        </p:spPr>
        <p:txBody>
          <a:bodyPr wrap="none" rtlCol="0">
            <a:spAutoFit/>
          </a:bodyPr>
          <a:lstStyle/>
          <a:p>
            <a:r>
              <a:rPr lang="en-US" sz="1600" dirty="0">
                <a:sym typeface="Wingdings"/>
              </a:rPr>
              <a:t> If error</a:t>
            </a:r>
            <a:br>
              <a:rPr lang="en-US" sz="1600" dirty="0">
                <a:sym typeface="Wingdings"/>
              </a:rPr>
            </a:br>
            <a:r>
              <a:rPr lang="en-US" sz="1600" dirty="0">
                <a:sym typeface="Wingdings"/>
              </a:rPr>
              <a:t>    </a:t>
            </a:r>
            <a:r>
              <a:rPr lang="en-US" sz="1600" dirty="0" err="1">
                <a:sym typeface="Wingdings"/>
              </a:rPr>
              <a:t>onError</a:t>
            </a:r>
            <a:r>
              <a:rPr lang="en-US" sz="1600" dirty="0">
                <a:sym typeface="Wingdings"/>
              </a:rPr>
              <a:t>(E)</a:t>
            </a:r>
            <a:endParaRPr lang="en-US" sz="1600" dirty="0"/>
          </a:p>
        </p:txBody>
      </p:sp>
    </p:spTree>
    <p:extLst>
      <p:ext uri="{BB962C8B-B14F-4D97-AF65-F5344CB8AC3E}">
        <p14:creationId xmlns:p14="http://schemas.microsoft.com/office/powerpoint/2010/main" val="42121499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5"/>
          <p:cNvSpPr>
            <a:spLocks noGrp="1"/>
          </p:cNvSpPr>
          <p:nvPr>
            <p:ph type="sldNum" sz="quarter" idx="11"/>
          </p:nvPr>
        </p:nvSpPr>
        <p:spPr/>
        <p:txBody>
          <a:bodyPr/>
          <a:lstStyle/>
          <a:p>
            <a:fld id="{12AEBEB9-08C4-1842-B6EC-4A1B60805F06}" type="slidenum">
              <a:rPr lang="en-US"/>
              <a:pPr/>
              <a:t>3</a:t>
            </a:fld>
            <a:endParaRPr lang="en-US"/>
          </a:p>
        </p:txBody>
      </p:sp>
      <p:sp>
        <p:nvSpPr>
          <p:cNvPr id="733186" name="Rectangle 2"/>
          <p:cNvSpPr>
            <a:spLocks noGrp="1" noChangeArrowheads="1"/>
          </p:cNvSpPr>
          <p:nvPr>
            <p:ph type="title"/>
          </p:nvPr>
        </p:nvSpPr>
        <p:spPr/>
        <p:txBody>
          <a:bodyPr/>
          <a:lstStyle/>
          <a:p>
            <a:pPr defTabSz="895350"/>
            <a:r>
              <a:rPr lang="en-US" dirty="0"/>
              <a:t>When do we use a SOA Style?</a:t>
            </a:r>
          </a:p>
        </p:txBody>
      </p:sp>
      <p:sp>
        <p:nvSpPr>
          <p:cNvPr id="6" name="Content Placeholder 2"/>
          <p:cNvSpPr>
            <a:spLocks noGrp="1"/>
          </p:cNvSpPr>
          <p:nvPr>
            <p:ph type="body" sz="half" idx="1"/>
          </p:nvPr>
        </p:nvSpPr>
        <p:spPr>
          <a:xfrm>
            <a:off x="771525" y="1657350"/>
            <a:ext cx="7313613" cy="4286250"/>
          </a:xfrm>
        </p:spPr>
        <p:txBody>
          <a:bodyPr>
            <a:noAutofit/>
          </a:bodyPr>
          <a:lstStyle/>
          <a:p>
            <a:r>
              <a:rPr lang="en-US" sz="2000" b="1" dirty="0"/>
              <a:t>Context: </a:t>
            </a:r>
            <a:r>
              <a:rPr lang="en-US" sz="2000" dirty="0"/>
              <a:t>A number of services are offered (and described) by service providers </a:t>
            </a:r>
            <a:r>
              <a:rPr lang="en-US" sz="2000" kern="1200" dirty="0"/>
              <a:t>and consumed by service consumers. Service consumers need to be able to understand and use these services without any detailed knowledge of their </a:t>
            </a:r>
            <a:r>
              <a:rPr lang="en-US" sz="2000" dirty="0"/>
              <a:t>implementation.</a:t>
            </a:r>
          </a:p>
          <a:p>
            <a:r>
              <a:rPr lang="en-US" sz="2000" b="1" dirty="0"/>
              <a:t>Problem</a:t>
            </a:r>
            <a:r>
              <a:rPr lang="en-US" sz="2000" dirty="0"/>
              <a:t>: How can we support interoperability of distributed components running on different platforms and written in different implementation languages, provided by different organizations, and distributed across the Internet? </a:t>
            </a:r>
          </a:p>
          <a:p>
            <a:r>
              <a:rPr lang="en-US" sz="2000" b="1" dirty="0"/>
              <a:t>Solution</a:t>
            </a:r>
            <a:r>
              <a:rPr lang="en-US" sz="2000" dirty="0"/>
              <a:t>: The service-oriented architecture (SOA) pattern describes a collection of distributed components that provide and/or consume services.</a:t>
            </a:r>
          </a:p>
        </p:txBody>
      </p:sp>
      <p:sp>
        <p:nvSpPr>
          <p:cNvPr id="7" name="Text Box 4"/>
          <p:cNvSpPr txBox="1">
            <a:spLocks noChangeArrowheads="1"/>
          </p:cNvSpPr>
          <p:nvPr/>
        </p:nvSpPr>
        <p:spPr bwMode="auto">
          <a:xfrm>
            <a:off x="523875" y="5791200"/>
            <a:ext cx="8071482" cy="5866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3296" tIns="46648" rIns="93296" bIns="46648">
            <a:spAutoFit/>
          </a:bodyPr>
          <a:lstStyle>
            <a:lvl1pPr defTabSz="933450">
              <a:defRPr sz="2400">
                <a:solidFill>
                  <a:schemeClr val="tx1"/>
                </a:solidFill>
                <a:latin typeface="Times New Roman" charset="0"/>
                <a:ea typeface="ＭＳ Ｐゴシック" charset="0"/>
              </a:defRPr>
            </a:lvl1pPr>
            <a:lvl2pPr marL="466725" defTabSz="933450">
              <a:defRPr sz="2400">
                <a:solidFill>
                  <a:schemeClr val="tx1"/>
                </a:solidFill>
                <a:latin typeface="Times New Roman" charset="0"/>
                <a:ea typeface="ＭＳ Ｐゴシック" charset="0"/>
              </a:defRPr>
            </a:lvl2pPr>
            <a:lvl3pPr marL="933450" defTabSz="933450">
              <a:defRPr sz="2400">
                <a:solidFill>
                  <a:schemeClr val="tx1"/>
                </a:solidFill>
                <a:latin typeface="Times New Roman" charset="0"/>
                <a:ea typeface="ＭＳ Ｐゴシック" charset="0"/>
              </a:defRPr>
            </a:lvl3pPr>
            <a:lvl4pPr marL="1400175" defTabSz="933450">
              <a:defRPr sz="2400">
                <a:solidFill>
                  <a:schemeClr val="tx1"/>
                </a:solidFill>
                <a:latin typeface="Times New Roman" charset="0"/>
                <a:ea typeface="ＭＳ Ｐゴシック" charset="0"/>
              </a:defRPr>
            </a:lvl4pPr>
            <a:lvl5pPr marL="1865313" defTabSz="933450">
              <a:defRPr sz="2400">
                <a:solidFill>
                  <a:schemeClr val="tx1"/>
                </a:solidFill>
                <a:latin typeface="Times New Roman" charset="0"/>
                <a:ea typeface="ＭＳ Ｐゴシック" charset="0"/>
              </a:defRPr>
            </a:lvl5pPr>
            <a:lvl6pPr marL="2322513" defTabSz="933450" fontAlgn="base">
              <a:spcBef>
                <a:spcPct val="0"/>
              </a:spcBef>
              <a:spcAft>
                <a:spcPct val="0"/>
              </a:spcAft>
              <a:defRPr sz="2400">
                <a:solidFill>
                  <a:schemeClr val="tx1"/>
                </a:solidFill>
                <a:latin typeface="Times New Roman" charset="0"/>
                <a:ea typeface="ＭＳ Ｐゴシック" charset="0"/>
              </a:defRPr>
            </a:lvl6pPr>
            <a:lvl7pPr marL="2779713" defTabSz="933450" fontAlgn="base">
              <a:spcBef>
                <a:spcPct val="0"/>
              </a:spcBef>
              <a:spcAft>
                <a:spcPct val="0"/>
              </a:spcAft>
              <a:defRPr sz="2400">
                <a:solidFill>
                  <a:schemeClr val="tx1"/>
                </a:solidFill>
                <a:latin typeface="Times New Roman" charset="0"/>
                <a:ea typeface="ＭＳ Ｐゴシック" charset="0"/>
              </a:defRPr>
            </a:lvl7pPr>
            <a:lvl8pPr marL="3236913" defTabSz="933450" fontAlgn="base">
              <a:spcBef>
                <a:spcPct val="0"/>
              </a:spcBef>
              <a:spcAft>
                <a:spcPct val="0"/>
              </a:spcAft>
              <a:defRPr sz="2400">
                <a:solidFill>
                  <a:schemeClr val="tx1"/>
                </a:solidFill>
                <a:latin typeface="Times New Roman" charset="0"/>
                <a:ea typeface="ＭＳ Ｐゴシック" charset="0"/>
              </a:defRPr>
            </a:lvl8pPr>
            <a:lvl9pPr marL="3694113" defTabSz="933450" fontAlgn="base">
              <a:spcBef>
                <a:spcPct val="0"/>
              </a:spcBef>
              <a:spcAft>
                <a:spcPct val="0"/>
              </a:spcAft>
              <a:defRPr sz="2400">
                <a:solidFill>
                  <a:schemeClr val="tx1"/>
                </a:solidFill>
                <a:latin typeface="Times New Roman" charset="0"/>
                <a:ea typeface="ＭＳ Ｐゴシック" charset="0"/>
              </a:defRPr>
            </a:lvl9pPr>
          </a:lstStyle>
          <a:p>
            <a:r>
              <a:rPr lang="en-US" sz="1600" b="1" dirty="0">
                <a:solidFill>
                  <a:srgbClr val="FF0000"/>
                </a:solidFill>
                <a:latin typeface="Arial" charset="0"/>
              </a:rPr>
              <a:t>From “Software Architecture In Practice” Len Bass, Paul Clements, Rick </a:t>
            </a:r>
            <a:r>
              <a:rPr lang="en-US" sz="1600" b="1" dirty="0" err="1">
                <a:solidFill>
                  <a:srgbClr val="FF0000"/>
                </a:solidFill>
                <a:latin typeface="Arial" charset="0"/>
              </a:rPr>
              <a:t>Kazman</a:t>
            </a:r>
            <a:endParaRPr lang="en-US" sz="1600" b="1" dirty="0">
              <a:solidFill>
                <a:srgbClr val="FF0000"/>
              </a:solidFill>
              <a:latin typeface="Arial" charset="0"/>
            </a:endParaRPr>
          </a:p>
          <a:p>
            <a:endParaRPr lang="en-US" sz="1600" b="1" dirty="0">
              <a:solidFill>
                <a:srgbClr val="FF0000"/>
              </a:solidFill>
              <a:latin typeface="Arial" charset="0"/>
            </a:endParaRPr>
          </a:p>
        </p:txBody>
      </p:sp>
    </p:spTree>
    <p:extLst>
      <p:ext uri="{BB962C8B-B14F-4D97-AF65-F5344CB8AC3E}">
        <p14:creationId xmlns:p14="http://schemas.microsoft.com/office/powerpoint/2010/main" val="15274504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216EFC55-AE42-A24D-871B-8BB55C5177EB}" type="slidenum">
              <a:rPr lang="en-US"/>
              <a:pPr/>
              <a:t>30</a:t>
            </a:fld>
            <a:endParaRPr lang="en-US"/>
          </a:p>
        </p:txBody>
      </p:sp>
      <p:sp>
        <p:nvSpPr>
          <p:cNvPr id="737282" name="Rectangle 2"/>
          <p:cNvSpPr>
            <a:spLocks noGrp="1" noChangeArrowheads="1"/>
          </p:cNvSpPr>
          <p:nvPr>
            <p:ph type="title"/>
          </p:nvPr>
        </p:nvSpPr>
        <p:spPr/>
        <p:txBody>
          <a:bodyPr/>
          <a:lstStyle/>
          <a:p>
            <a:pPr defTabSz="895350"/>
            <a:r>
              <a:rPr lang="en-US" dirty="0"/>
              <a:t>Example of the Asynchronous Many Pattern (Streams)</a:t>
            </a:r>
          </a:p>
        </p:txBody>
      </p:sp>
      <p:sp>
        <p:nvSpPr>
          <p:cNvPr id="737283" name="Rectangle 3" descr="Rectangle: Click to edit Master text styles&#10;Second level&#10;Third level&#10;Fourth level&#10;Fifth level"/>
          <p:cNvSpPr>
            <a:spLocks noGrp="1" noChangeArrowheads="1"/>
          </p:cNvSpPr>
          <p:nvPr>
            <p:ph type="body" idx="1"/>
          </p:nvPr>
        </p:nvSpPr>
        <p:spPr>
          <a:xfrm>
            <a:off x="771525" y="1524000"/>
            <a:ext cx="8143875" cy="4972050"/>
          </a:xfrm>
        </p:spPr>
        <p:txBody>
          <a:bodyPr/>
          <a:lstStyle/>
          <a:p>
            <a:pPr marL="236538" indent="-236538" defTabSz="895350"/>
            <a:r>
              <a:rPr lang="en-US" sz="2000" dirty="0"/>
              <a:t>Observer as stream</a:t>
            </a:r>
            <a:br>
              <a:rPr lang="en-US" sz="2000" dirty="0"/>
            </a:br>
            <a:br>
              <a:rPr lang="en-US" sz="2000" dirty="0"/>
            </a:br>
            <a:br>
              <a:rPr lang="en-US" sz="2000" dirty="0"/>
            </a:br>
            <a:br>
              <a:rPr lang="en-US" sz="2000" dirty="0"/>
            </a:br>
            <a:br>
              <a:rPr lang="en-US" sz="2000" dirty="0"/>
            </a:br>
            <a:endParaRPr lang="en-US" sz="2000" dirty="0"/>
          </a:p>
          <a:p>
            <a:pPr marL="0" indent="0" defTabSz="895350">
              <a:buNone/>
            </a:pPr>
            <a:endParaRPr lang="en-US" sz="2000" dirty="0"/>
          </a:p>
        </p:txBody>
      </p:sp>
      <p:sp>
        <p:nvSpPr>
          <p:cNvPr id="6" name="Rectangle 5"/>
          <p:cNvSpPr/>
          <p:nvPr/>
        </p:nvSpPr>
        <p:spPr bwMode="auto">
          <a:xfrm>
            <a:off x="685800" y="1905000"/>
            <a:ext cx="2743200" cy="3886200"/>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1" i="0" u="none" strike="noStrike" cap="none" normalizeH="0" baseline="0" dirty="0">
                <a:ln>
                  <a:noFill/>
                </a:ln>
                <a:solidFill>
                  <a:srgbClr val="CCCC00"/>
                </a:solidFill>
                <a:effectLst/>
                <a:latin typeface="Tahoma" charset="0"/>
                <a:ea typeface="ＭＳ Ｐゴシック" charset="0"/>
              </a:rPr>
              <a:t>Service</a:t>
            </a:r>
            <a:br>
              <a:rPr kumimoji="0" lang="en-US" sz="1400" b="1" i="0" u="none" strike="noStrike" cap="none" normalizeH="0" baseline="0" dirty="0">
                <a:ln>
                  <a:noFill/>
                </a:ln>
                <a:solidFill>
                  <a:srgbClr val="CCCC00"/>
                </a:solidFill>
                <a:effectLst/>
                <a:latin typeface="Tahoma" charset="0"/>
                <a:ea typeface="ＭＳ Ｐゴシック" charset="0"/>
              </a:rPr>
            </a:br>
            <a:r>
              <a:rPr kumimoji="0" lang="en-US" sz="1400" b="1" i="0" u="none" strike="noStrike" cap="none" normalizeH="0" baseline="0" dirty="0">
                <a:ln>
                  <a:noFill/>
                </a:ln>
                <a:solidFill>
                  <a:srgbClr val="CCCC00"/>
                </a:solidFill>
                <a:effectLst/>
                <a:latin typeface="Tahoma" charset="0"/>
                <a:ea typeface="ＭＳ Ｐゴシック" charset="0"/>
              </a:rPr>
              <a:t>Consumer</a:t>
            </a:r>
          </a:p>
        </p:txBody>
      </p:sp>
      <p:sp>
        <p:nvSpPr>
          <p:cNvPr id="2" name="TextBox 1"/>
          <p:cNvSpPr txBox="1"/>
          <p:nvPr/>
        </p:nvSpPr>
        <p:spPr>
          <a:xfrm>
            <a:off x="838200" y="2374881"/>
            <a:ext cx="2412139" cy="3416319"/>
          </a:xfrm>
          <a:prstGeom prst="rect">
            <a:avLst/>
          </a:prstGeom>
          <a:noFill/>
        </p:spPr>
        <p:txBody>
          <a:bodyPr wrap="none" rtlCol="0">
            <a:spAutoFit/>
          </a:bodyPr>
          <a:lstStyle/>
          <a:p>
            <a:r>
              <a:rPr lang="en-US" sz="1200" dirty="0" err="1">
                <a:solidFill>
                  <a:srgbClr val="CCCC00"/>
                </a:solidFill>
              </a:rPr>
              <a:t>val</a:t>
            </a:r>
            <a:r>
              <a:rPr lang="en-US" sz="1200" dirty="0">
                <a:solidFill>
                  <a:srgbClr val="CCCC00"/>
                </a:solidFill>
              </a:rPr>
              <a:t> </a:t>
            </a:r>
            <a:r>
              <a:rPr lang="en-US" sz="1200" dirty="0" err="1">
                <a:solidFill>
                  <a:srgbClr val="CCCC00"/>
                </a:solidFill>
              </a:rPr>
              <a:t>req</a:t>
            </a:r>
            <a:r>
              <a:rPr lang="en-US" sz="1200" dirty="0">
                <a:solidFill>
                  <a:srgbClr val="CCCC00"/>
                </a:solidFill>
              </a:rPr>
              <a:t> = “</a:t>
            </a:r>
            <a:r>
              <a:rPr lang="en-US" sz="1200" dirty="0" err="1">
                <a:solidFill>
                  <a:srgbClr val="CCCC00"/>
                </a:solidFill>
              </a:rPr>
              <a:t>NewCustomerArrives</a:t>
            </a:r>
            <a:r>
              <a:rPr lang="en-US" sz="1200" dirty="0">
                <a:solidFill>
                  <a:srgbClr val="CCCC00"/>
                </a:solidFill>
              </a:rPr>
              <a:t>”</a:t>
            </a:r>
          </a:p>
          <a:p>
            <a:r>
              <a:rPr lang="en-US" sz="1200" dirty="0" err="1">
                <a:solidFill>
                  <a:srgbClr val="CCCC00"/>
                </a:solidFill>
              </a:rPr>
              <a:t>val</a:t>
            </a:r>
            <a:r>
              <a:rPr lang="en-US" sz="1200" dirty="0">
                <a:solidFill>
                  <a:srgbClr val="CCCC00"/>
                </a:solidFill>
              </a:rPr>
              <a:t> </a:t>
            </a:r>
            <a:r>
              <a:rPr lang="en-US" sz="1200" dirty="0" err="1">
                <a:solidFill>
                  <a:srgbClr val="CCCC00"/>
                </a:solidFill>
              </a:rPr>
              <a:t>respObjserver</a:t>
            </a:r>
            <a:r>
              <a:rPr lang="en-US" sz="1200" dirty="0">
                <a:solidFill>
                  <a:srgbClr val="CCCC00"/>
                </a:solidFill>
              </a:rPr>
              <a:t>: </a:t>
            </a:r>
            <a:br>
              <a:rPr lang="en-US" sz="1200" dirty="0">
                <a:solidFill>
                  <a:srgbClr val="CCCC00"/>
                </a:solidFill>
              </a:rPr>
            </a:br>
            <a:r>
              <a:rPr lang="en-US" sz="1200" dirty="0">
                <a:solidFill>
                  <a:srgbClr val="CCCC00"/>
                </a:solidFill>
              </a:rPr>
              <a:t>   Observer[</a:t>
            </a:r>
            <a:r>
              <a:rPr lang="en-US" sz="1200" dirty="0" err="1">
                <a:solidFill>
                  <a:srgbClr val="CCCC00"/>
                </a:solidFill>
              </a:rPr>
              <a:t>RespObjItem</a:t>
            </a:r>
            <a:r>
              <a:rPr lang="en-US" sz="1200" dirty="0">
                <a:solidFill>
                  <a:srgbClr val="CCCC00"/>
                </a:solidFill>
              </a:rPr>
              <a:t>] =</a:t>
            </a:r>
            <a:br>
              <a:rPr lang="en-US" sz="1200" dirty="0">
                <a:solidFill>
                  <a:srgbClr val="CCCC00"/>
                </a:solidFill>
              </a:rPr>
            </a:br>
            <a:r>
              <a:rPr lang="en-US" sz="1200" dirty="0">
                <a:solidFill>
                  <a:srgbClr val="CCCC00"/>
                </a:solidFill>
              </a:rPr>
              <a:t>     </a:t>
            </a:r>
            <a:r>
              <a:rPr lang="en-US" sz="1200" dirty="0" err="1">
                <a:solidFill>
                  <a:srgbClr val="CCCC00"/>
                </a:solidFill>
              </a:rPr>
              <a:t>CallService</a:t>
            </a:r>
            <a:r>
              <a:rPr lang="en-US" sz="1200" dirty="0">
                <a:solidFill>
                  <a:srgbClr val="CCCC00"/>
                </a:solidFill>
              </a:rPr>
              <a:t>(</a:t>
            </a:r>
            <a:r>
              <a:rPr lang="en-US" sz="1200" dirty="0" err="1">
                <a:solidFill>
                  <a:srgbClr val="CCCC00"/>
                </a:solidFill>
              </a:rPr>
              <a:t>req</a:t>
            </a:r>
            <a:r>
              <a:rPr lang="en-US" sz="1200" dirty="0">
                <a:solidFill>
                  <a:srgbClr val="CCCC00"/>
                </a:solidFill>
              </a:rPr>
              <a:t>).subscribe()</a:t>
            </a:r>
          </a:p>
          <a:p>
            <a:endParaRPr lang="en-US" sz="1200" dirty="0">
              <a:solidFill>
                <a:srgbClr val="CCCC00"/>
              </a:solidFill>
            </a:endParaRPr>
          </a:p>
          <a:p>
            <a:r>
              <a:rPr lang="en-US" sz="1200" dirty="0" err="1">
                <a:solidFill>
                  <a:srgbClr val="CCCC00"/>
                </a:solidFill>
              </a:rPr>
              <a:t>respObserver</a:t>
            </a:r>
            <a:r>
              <a:rPr lang="en-US" sz="1200" dirty="0">
                <a:solidFill>
                  <a:srgbClr val="CCCC00"/>
                </a:solidFill>
              </a:rPr>
              <a:t> </a:t>
            </a:r>
            <a:r>
              <a:rPr lang="en-US" sz="1200" dirty="0" err="1">
                <a:solidFill>
                  <a:srgbClr val="CCCC00"/>
                </a:solidFill>
              </a:rPr>
              <a:t>onNext</a:t>
            </a:r>
            <a:r>
              <a:rPr lang="en-US" sz="1200" dirty="0">
                <a:solidFill>
                  <a:srgbClr val="CCCC00"/>
                </a:solidFill>
              </a:rPr>
              <a:t>( item =&gt; {</a:t>
            </a:r>
            <a:br>
              <a:rPr lang="en-US" sz="1200" dirty="0">
                <a:solidFill>
                  <a:srgbClr val="CCCC00"/>
                </a:solidFill>
              </a:rPr>
            </a:br>
            <a:r>
              <a:rPr lang="en-US" sz="1200" dirty="0">
                <a:solidFill>
                  <a:srgbClr val="CCCC00"/>
                </a:solidFill>
              </a:rPr>
              <a:t>    //process next item</a:t>
            </a:r>
          </a:p>
          <a:p>
            <a:r>
              <a:rPr lang="en-US" sz="1200" dirty="0">
                <a:solidFill>
                  <a:srgbClr val="CCCC00"/>
                </a:solidFill>
              </a:rPr>
              <a:t>}</a:t>
            </a:r>
          </a:p>
          <a:p>
            <a:r>
              <a:rPr lang="en-US" sz="1200" dirty="0" err="1">
                <a:solidFill>
                  <a:srgbClr val="CCCC00"/>
                </a:solidFill>
              </a:rPr>
              <a:t>respObserver</a:t>
            </a:r>
            <a:r>
              <a:rPr lang="en-US" sz="1200" dirty="0">
                <a:solidFill>
                  <a:srgbClr val="CCCC00"/>
                </a:solidFill>
              </a:rPr>
              <a:t> </a:t>
            </a:r>
            <a:r>
              <a:rPr lang="en-US" sz="1200" dirty="0" err="1">
                <a:solidFill>
                  <a:srgbClr val="CCCC00"/>
                </a:solidFill>
              </a:rPr>
              <a:t>onCompleted</a:t>
            </a:r>
            <a:r>
              <a:rPr lang="en-US" sz="1200" dirty="0">
                <a:solidFill>
                  <a:srgbClr val="CCCC00"/>
                </a:solidFill>
              </a:rPr>
              <a:t> {</a:t>
            </a:r>
          </a:p>
          <a:p>
            <a:r>
              <a:rPr lang="en-US" sz="1200" dirty="0">
                <a:solidFill>
                  <a:srgbClr val="CCCC00"/>
                </a:solidFill>
              </a:rPr>
              <a:t>   //handle when done note that</a:t>
            </a:r>
            <a:br>
              <a:rPr lang="en-US" sz="1200" dirty="0">
                <a:solidFill>
                  <a:srgbClr val="CCCC00"/>
                </a:solidFill>
              </a:rPr>
            </a:br>
            <a:r>
              <a:rPr lang="en-US" sz="1200" dirty="0">
                <a:solidFill>
                  <a:srgbClr val="CCCC00"/>
                </a:solidFill>
              </a:rPr>
              <a:t>   //the stream might be infinite</a:t>
            </a:r>
          </a:p>
          <a:p>
            <a:r>
              <a:rPr lang="en-US" sz="1200" dirty="0">
                <a:solidFill>
                  <a:srgbClr val="CCCC00"/>
                </a:solidFill>
              </a:rPr>
              <a:t>}</a:t>
            </a:r>
          </a:p>
          <a:p>
            <a:endParaRPr lang="en-US" sz="1200" dirty="0">
              <a:solidFill>
                <a:srgbClr val="CCCC00"/>
              </a:solidFill>
            </a:endParaRPr>
          </a:p>
          <a:p>
            <a:r>
              <a:rPr lang="en-US" sz="1200" dirty="0" err="1">
                <a:solidFill>
                  <a:srgbClr val="CCCC00"/>
                </a:solidFill>
              </a:rPr>
              <a:t>respObserver</a:t>
            </a:r>
            <a:r>
              <a:rPr lang="en-US" sz="1200" dirty="0">
                <a:solidFill>
                  <a:srgbClr val="CCCC00"/>
                </a:solidFill>
              </a:rPr>
              <a:t> </a:t>
            </a:r>
            <a:r>
              <a:rPr lang="en-US" sz="1200" dirty="0" err="1">
                <a:solidFill>
                  <a:srgbClr val="CCCC00"/>
                </a:solidFill>
              </a:rPr>
              <a:t>onError</a:t>
            </a:r>
            <a:r>
              <a:rPr lang="en-US" sz="1200" dirty="0">
                <a:solidFill>
                  <a:srgbClr val="CCCC00"/>
                </a:solidFill>
              </a:rPr>
              <a:t>( e =&gt; {</a:t>
            </a:r>
          </a:p>
          <a:p>
            <a:r>
              <a:rPr lang="en-US" sz="1200" dirty="0">
                <a:solidFill>
                  <a:srgbClr val="CCCC00"/>
                </a:solidFill>
              </a:rPr>
              <a:t>   //process error, exception in e</a:t>
            </a:r>
          </a:p>
          <a:p>
            <a:r>
              <a:rPr lang="en-US" sz="1200" dirty="0">
                <a:solidFill>
                  <a:srgbClr val="CCCC00"/>
                </a:solidFill>
              </a:rPr>
              <a:t>}</a:t>
            </a:r>
          </a:p>
          <a:p>
            <a:r>
              <a:rPr lang="en-US" sz="1200" dirty="0">
                <a:solidFill>
                  <a:srgbClr val="CCCC00"/>
                </a:solidFill>
              </a:rPr>
              <a:t>//after some time</a:t>
            </a:r>
            <a:br>
              <a:rPr lang="en-US" sz="1200" dirty="0">
                <a:solidFill>
                  <a:srgbClr val="CCCC00"/>
                </a:solidFill>
              </a:rPr>
            </a:br>
            <a:r>
              <a:rPr lang="en-US" sz="1200" dirty="0" err="1">
                <a:solidFill>
                  <a:srgbClr val="CCCC00"/>
                </a:solidFill>
              </a:rPr>
              <a:t>respObserver.unsubscribe</a:t>
            </a:r>
            <a:r>
              <a:rPr lang="en-US" sz="1200" dirty="0">
                <a:solidFill>
                  <a:srgbClr val="CCCC00"/>
                </a:solidFill>
              </a:rPr>
              <a:t>()</a:t>
            </a:r>
          </a:p>
        </p:txBody>
      </p:sp>
      <p:sp>
        <p:nvSpPr>
          <p:cNvPr id="8" name="Rectangle 7"/>
          <p:cNvSpPr/>
          <p:nvPr/>
        </p:nvSpPr>
        <p:spPr bwMode="auto">
          <a:xfrm>
            <a:off x="5105400" y="1828800"/>
            <a:ext cx="3657600" cy="3810000"/>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1" i="0" u="none" strike="noStrike" cap="none" normalizeH="0" baseline="0" dirty="0">
                <a:ln>
                  <a:noFill/>
                </a:ln>
                <a:solidFill>
                  <a:srgbClr val="CCCC00"/>
                </a:solidFill>
                <a:effectLst/>
                <a:latin typeface="Tahoma" charset="0"/>
                <a:ea typeface="ＭＳ Ｐゴシック" charset="0"/>
              </a:rPr>
              <a:t>Service</a:t>
            </a:r>
            <a:br>
              <a:rPr kumimoji="0" lang="en-US" sz="1400" b="1" i="0" u="none" strike="noStrike" cap="none" normalizeH="0" baseline="0" dirty="0">
                <a:ln>
                  <a:noFill/>
                </a:ln>
                <a:solidFill>
                  <a:srgbClr val="CCCC00"/>
                </a:solidFill>
                <a:effectLst/>
                <a:latin typeface="Tahoma" charset="0"/>
                <a:ea typeface="ＭＳ Ｐゴシック" charset="0"/>
              </a:rPr>
            </a:br>
            <a:r>
              <a:rPr kumimoji="0" lang="en-US" sz="1400" b="1" i="0" u="none" strike="noStrike" cap="none" normalizeH="0" baseline="0" dirty="0">
                <a:ln>
                  <a:noFill/>
                </a:ln>
                <a:solidFill>
                  <a:srgbClr val="CCCC00"/>
                </a:solidFill>
                <a:effectLst/>
                <a:latin typeface="Tahoma" charset="0"/>
                <a:ea typeface="ＭＳ Ｐゴシック" charset="0"/>
              </a:rPr>
              <a:t>Provider</a:t>
            </a:r>
          </a:p>
        </p:txBody>
      </p:sp>
      <p:sp>
        <p:nvSpPr>
          <p:cNvPr id="9" name="TextBox 8"/>
          <p:cNvSpPr txBox="1"/>
          <p:nvPr/>
        </p:nvSpPr>
        <p:spPr>
          <a:xfrm>
            <a:off x="5105400" y="2254747"/>
            <a:ext cx="3780081" cy="3231653"/>
          </a:xfrm>
          <a:prstGeom prst="rect">
            <a:avLst/>
          </a:prstGeom>
          <a:noFill/>
        </p:spPr>
        <p:txBody>
          <a:bodyPr wrap="square" rtlCol="0">
            <a:spAutoFit/>
          </a:bodyPr>
          <a:lstStyle/>
          <a:p>
            <a:r>
              <a:rPr lang="en-US" sz="1200" dirty="0" err="1">
                <a:solidFill>
                  <a:srgbClr val="CCCC00"/>
                </a:solidFill>
              </a:rPr>
              <a:t>def</a:t>
            </a:r>
            <a:r>
              <a:rPr lang="en-US" sz="1200" dirty="0">
                <a:solidFill>
                  <a:srgbClr val="CCCC00"/>
                </a:solidFill>
              </a:rPr>
              <a:t> </a:t>
            </a:r>
            <a:r>
              <a:rPr lang="en-US" sz="1200" dirty="0" err="1">
                <a:solidFill>
                  <a:srgbClr val="CCCC00"/>
                </a:solidFill>
              </a:rPr>
              <a:t>CallService</a:t>
            </a:r>
            <a:r>
              <a:rPr lang="en-US" sz="1200" dirty="0">
                <a:solidFill>
                  <a:srgbClr val="CCCC00"/>
                </a:solidFill>
              </a:rPr>
              <a:t>(</a:t>
            </a:r>
            <a:r>
              <a:rPr lang="en-US" sz="1200" dirty="0" err="1">
                <a:solidFill>
                  <a:srgbClr val="CCCC00"/>
                </a:solidFill>
              </a:rPr>
              <a:t>listenOn:String</a:t>
            </a:r>
            <a:r>
              <a:rPr lang="en-US" sz="1200" dirty="0">
                <a:solidFill>
                  <a:srgbClr val="CCCC00"/>
                </a:solidFill>
              </a:rPr>
              <a:t>) : Observable = {</a:t>
            </a:r>
            <a:br>
              <a:rPr lang="en-US" sz="1200" dirty="0">
                <a:solidFill>
                  <a:srgbClr val="CCCC00"/>
                </a:solidFill>
              </a:rPr>
            </a:br>
            <a:endParaRPr lang="en-US" sz="1200" dirty="0">
              <a:solidFill>
                <a:srgbClr val="CCCC00"/>
              </a:solidFill>
            </a:endParaRPr>
          </a:p>
          <a:p>
            <a:r>
              <a:rPr lang="en-US" sz="1200" dirty="0">
                <a:solidFill>
                  <a:srgbClr val="CCCC00"/>
                </a:solidFill>
              </a:rPr>
              <a:t>  </a:t>
            </a:r>
            <a:r>
              <a:rPr lang="en-US" sz="1200" dirty="0" err="1">
                <a:solidFill>
                  <a:srgbClr val="CCCC00"/>
                </a:solidFill>
              </a:rPr>
              <a:t>Observable.create</a:t>
            </a:r>
            <a:r>
              <a:rPr lang="en-US" sz="1200" dirty="0">
                <a:solidFill>
                  <a:srgbClr val="CCCC00"/>
                </a:solidFill>
              </a:rPr>
              <a:t>( observer =&gt; {</a:t>
            </a:r>
            <a:br>
              <a:rPr lang="en-US" sz="1200" dirty="0">
                <a:solidFill>
                  <a:srgbClr val="CCCC00"/>
                </a:solidFill>
              </a:rPr>
            </a:br>
            <a:r>
              <a:rPr lang="en-US" sz="1200" dirty="0">
                <a:solidFill>
                  <a:srgbClr val="CCCC00"/>
                </a:solidFill>
              </a:rPr>
              <a:t>     </a:t>
            </a:r>
            <a:r>
              <a:rPr lang="en-US" sz="1200" dirty="0" err="1">
                <a:solidFill>
                  <a:srgbClr val="CCCC00"/>
                </a:solidFill>
              </a:rPr>
              <a:t>val</a:t>
            </a:r>
            <a:r>
              <a:rPr lang="en-US" sz="1200" dirty="0">
                <a:solidFill>
                  <a:srgbClr val="CCCC00"/>
                </a:solidFill>
              </a:rPr>
              <a:t> service = </a:t>
            </a:r>
            <a:r>
              <a:rPr lang="en-US" sz="1200" dirty="0" err="1">
                <a:solidFill>
                  <a:srgbClr val="CCCC00"/>
                </a:solidFill>
              </a:rPr>
              <a:t>lookupService</a:t>
            </a:r>
            <a:r>
              <a:rPr lang="en-US" sz="1200" dirty="0">
                <a:solidFill>
                  <a:srgbClr val="CCCC00"/>
                </a:solidFill>
              </a:rPr>
              <a:t>(</a:t>
            </a:r>
            <a:r>
              <a:rPr lang="en-US" sz="1200" dirty="0" err="1">
                <a:solidFill>
                  <a:srgbClr val="CCCC00"/>
                </a:solidFill>
              </a:rPr>
              <a:t>listenOn</a:t>
            </a:r>
            <a:r>
              <a:rPr lang="en-US" sz="1200" dirty="0">
                <a:solidFill>
                  <a:srgbClr val="CCCC00"/>
                </a:solidFill>
              </a:rPr>
              <a:t>) {</a:t>
            </a:r>
            <a:br>
              <a:rPr lang="en-US" sz="1200" dirty="0">
                <a:solidFill>
                  <a:srgbClr val="CCCC00"/>
                </a:solidFill>
              </a:rPr>
            </a:br>
            <a:r>
              <a:rPr lang="en-US" sz="1200" dirty="0">
                <a:solidFill>
                  <a:srgbClr val="CCCC00"/>
                </a:solidFill>
              </a:rPr>
              <a:t>         </a:t>
            </a:r>
            <a:r>
              <a:rPr lang="en-US" sz="1200" dirty="0" err="1">
                <a:solidFill>
                  <a:srgbClr val="CCCC00"/>
                </a:solidFill>
              </a:rPr>
              <a:t>def</a:t>
            </a:r>
            <a:r>
              <a:rPr lang="en-US" sz="1200" dirty="0">
                <a:solidFill>
                  <a:srgbClr val="CCCC00"/>
                </a:solidFill>
              </a:rPr>
              <a:t> </a:t>
            </a:r>
            <a:r>
              <a:rPr lang="en-US" sz="1200" dirty="0" err="1">
                <a:solidFill>
                  <a:srgbClr val="CCCC00"/>
                </a:solidFill>
              </a:rPr>
              <a:t>somethingHappened</a:t>
            </a:r>
            <a:r>
              <a:rPr lang="en-US" sz="1200" dirty="0">
                <a:solidFill>
                  <a:srgbClr val="CCCC00"/>
                </a:solidFill>
              </a:rPr>
              <a:t>( e: Event) =</a:t>
            </a:r>
          </a:p>
          <a:p>
            <a:r>
              <a:rPr lang="en-US" sz="1200" dirty="0">
                <a:solidFill>
                  <a:srgbClr val="CCCC00"/>
                </a:solidFill>
              </a:rPr>
              <a:t>              </a:t>
            </a:r>
            <a:r>
              <a:rPr lang="en-US" sz="1200" dirty="0" err="1">
                <a:solidFill>
                  <a:srgbClr val="CCCC00"/>
                </a:solidFill>
              </a:rPr>
              <a:t>observer.onNext</a:t>
            </a:r>
            <a:r>
              <a:rPr lang="en-US" sz="1200" dirty="0">
                <a:solidFill>
                  <a:srgbClr val="CCCC00"/>
                </a:solidFill>
              </a:rPr>
              <a:t>(e)</a:t>
            </a:r>
          </a:p>
          <a:p>
            <a:r>
              <a:rPr lang="en-US" sz="1200" dirty="0">
                <a:solidFill>
                  <a:srgbClr val="CCCC00"/>
                </a:solidFill>
              </a:rPr>
              <a:t>         </a:t>
            </a:r>
            <a:r>
              <a:rPr lang="en-US" sz="1200" dirty="0" err="1">
                <a:solidFill>
                  <a:srgbClr val="CCCC00"/>
                </a:solidFill>
              </a:rPr>
              <a:t>def</a:t>
            </a:r>
            <a:r>
              <a:rPr lang="en-US" sz="1200" dirty="0">
                <a:solidFill>
                  <a:srgbClr val="CCCC00"/>
                </a:solidFill>
              </a:rPr>
              <a:t> </a:t>
            </a:r>
            <a:r>
              <a:rPr lang="en-US" sz="1200" dirty="0" err="1">
                <a:solidFill>
                  <a:srgbClr val="CCCC00"/>
                </a:solidFill>
              </a:rPr>
              <a:t>serviceFinished</a:t>
            </a:r>
            <a:r>
              <a:rPr lang="en-US" sz="1200" dirty="0">
                <a:solidFill>
                  <a:srgbClr val="CCCC00"/>
                </a:solidFill>
              </a:rPr>
              <a:t> = </a:t>
            </a:r>
            <a:r>
              <a:rPr lang="en-US" sz="1200" dirty="0" err="1">
                <a:solidFill>
                  <a:srgbClr val="CCCC00"/>
                </a:solidFill>
              </a:rPr>
              <a:t>observer.onCompleted</a:t>
            </a:r>
            <a:r>
              <a:rPr lang="en-US" sz="1200" dirty="0">
                <a:solidFill>
                  <a:srgbClr val="CCCC00"/>
                </a:solidFill>
              </a:rPr>
              <a:t>()</a:t>
            </a:r>
          </a:p>
          <a:p>
            <a:r>
              <a:rPr lang="en-US" sz="1200" dirty="0">
                <a:solidFill>
                  <a:srgbClr val="CCCC00"/>
                </a:solidFill>
              </a:rPr>
              <a:t>         </a:t>
            </a:r>
            <a:r>
              <a:rPr lang="en-US" sz="1200" dirty="0" err="1">
                <a:solidFill>
                  <a:srgbClr val="CCCC00"/>
                </a:solidFill>
              </a:rPr>
              <a:t>def</a:t>
            </a:r>
            <a:r>
              <a:rPr lang="en-US" sz="1200" dirty="0">
                <a:solidFill>
                  <a:srgbClr val="CCCC00"/>
                </a:solidFill>
              </a:rPr>
              <a:t> </a:t>
            </a:r>
            <a:r>
              <a:rPr lang="en-US" sz="1200" dirty="0" err="1">
                <a:solidFill>
                  <a:srgbClr val="CCCC00"/>
                </a:solidFill>
              </a:rPr>
              <a:t>serviceError</a:t>
            </a:r>
            <a:r>
              <a:rPr lang="en-US" sz="1200" dirty="0">
                <a:solidFill>
                  <a:srgbClr val="CCCC00"/>
                </a:solidFill>
              </a:rPr>
              <a:t> (err: </a:t>
            </a:r>
            <a:r>
              <a:rPr lang="en-US" sz="1200" dirty="0" err="1">
                <a:solidFill>
                  <a:srgbClr val="CCCC00"/>
                </a:solidFill>
              </a:rPr>
              <a:t>Throwable</a:t>
            </a:r>
            <a:r>
              <a:rPr lang="en-US" sz="1200" dirty="0">
                <a:solidFill>
                  <a:srgbClr val="CCCC00"/>
                </a:solidFill>
              </a:rPr>
              <a:t>) =</a:t>
            </a:r>
            <a:br>
              <a:rPr lang="en-US" sz="1200" dirty="0">
                <a:solidFill>
                  <a:srgbClr val="CCCC00"/>
                </a:solidFill>
              </a:rPr>
            </a:br>
            <a:r>
              <a:rPr lang="en-US" sz="1200" dirty="0">
                <a:solidFill>
                  <a:srgbClr val="CCCC00"/>
                </a:solidFill>
              </a:rPr>
              <a:t>              </a:t>
            </a:r>
            <a:r>
              <a:rPr lang="en-US" sz="1200" dirty="0" err="1">
                <a:solidFill>
                  <a:srgbClr val="CCCC00"/>
                </a:solidFill>
              </a:rPr>
              <a:t>observer.onError</a:t>
            </a:r>
            <a:r>
              <a:rPr lang="en-US" sz="1200" dirty="0">
                <a:solidFill>
                  <a:srgbClr val="CCCC00"/>
                </a:solidFill>
              </a:rPr>
              <a:t>(err)</a:t>
            </a:r>
            <a:br>
              <a:rPr lang="en-US" sz="1200" dirty="0">
                <a:solidFill>
                  <a:srgbClr val="CCCC00"/>
                </a:solidFill>
              </a:rPr>
            </a:br>
            <a:r>
              <a:rPr lang="en-US" sz="1200" dirty="0">
                <a:solidFill>
                  <a:srgbClr val="CCCC00"/>
                </a:solidFill>
              </a:rPr>
              <a:t>     }</a:t>
            </a:r>
            <a:br>
              <a:rPr lang="en-US" sz="1200" dirty="0">
                <a:solidFill>
                  <a:srgbClr val="CCCC00"/>
                </a:solidFill>
              </a:rPr>
            </a:br>
            <a:r>
              <a:rPr lang="en-US" sz="1200" dirty="0">
                <a:solidFill>
                  <a:srgbClr val="CCCC00"/>
                </a:solidFill>
              </a:rPr>
              <a:t>     </a:t>
            </a:r>
            <a:r>
              <a:rPr lang="en-US" sz="1200" dirty="0" err="1">
                <a:solidFill>
                  <a:srgbClr val="CCCC00"/>
                </a:solidFill>
              </a:rPr>
              <a:t>observer.subscribe</a:t>
            </a:r>
            <a:r>
              <a:rPr lang="en-US" sz="1200" dirty="0">
                <a:solidFill>
                  <a:srgbClr val="CCCC00"/>
                </a:solidFill>
              </a:rPr>
              <a:t>(service)</a:t>
            </a:r>
          </a:p>
          <a:p>
            <a:r>
              <a:rPr lang="en-US" sz="1200" dirty="0">
                <a:solidFill>
                  <a:srgbClr val="CCCC00"/>
                </a:solidFill>
              </a:rPr>
              <a:t>     new Subscription{</a:t>
            </a:r>
          </a:p>
          <a:p>
            <a:r>
              <a:rPr lang="en-US" sz="1200" dirty="0">
                <a:solidFill>
                  <a:srgbClr val="CCCC00"/>
                </a:solidFill>
              </a:rPr>
              <a:t>        override </a:t>
            </a:r>
            <a:r>
              <a:rPr lang="en-US" sz="1200" dirty="0" err="1">
                <a:solidFill>
                  <a:srgbClr val="CCCC00"/>
                </a:solidFill>
              </a:rPr>
              <a:t>def</a:t>
            </a:r>
            <a:r>
              <a:rPr lang="en-US" sz="1200" dirty="0">
                <a:solidFill>
                  <a:srgbClr val="CCCC00"/>
                </a:solidFill>
              </a:rPr>
              <a:t> </a:t>
            </a:r>
            <a:r>
              <a:rPr lang="en-US" sz="1200" dirty="0" err="1">
                <a:solidFill>
                  <a:srgbClr val="CCCC00"/>
                </a:solidFill>
              </a:rPr>
              <a:t>unsubcribe</a:t>
            </a:r>
            <a:r>
              <a:rPr lang="en-US" sz="1200" dirty="0">
                <a:solidFill>
                  <a:srgbClr val="CCCC00"/>
                </a:solidFill>
              </a:rPr>
              <a:t> = </a:t>
            </a:r>
            <a:br>
              <a:rPr lang="en-US" sz="1200" dirty="0">
                <a:solidFill>
                  <a:srgbClr val="CCCC00"/>
                </a:solidFill>
              </a:rPr>
            </a:br>
            <a:r>
              <a:rPr lang="en-US" sz="1200" dirty="0">
                <a:solidFill>
                  <a:srgbClr val="CCCC00"/>
                </a:solidFill>
              </a:rPr>
              <a:t>                </a:t>
            </a:r>
            <a:r>
              <a:rPr lang="en-US" sz="1200" dirty="0" err="1">
                <a:solidFill>
                  <a:srgbClr val="CCCC00"/>
                </a:solidFill>
              </a:rPr>
              <a:t>observer.unsubscribe</a:t>
            </a:r>
            <a:r>
              <a:rPr lang="en-US" sz="1200" dirty="0">
                <a:solidFill>
                  <a:srgbClr val="CCCC00"/>
                </a:solidFill>
              </a:rPr>
              <a:t>(service)</a:t>
            </a:r>
          </a:p>
          <a:p>
            <a:r>
              <a:rPr lang="en-US" sz="1200" dirty="0">
                <a:solidFill>
                  <a:srgbClr val="CCCC00"/>
                </a:solidFill>
              </a:rPr>
              <a:t>     }</a:t>
            </a:r>
          </a:p>
          <a:p>
            <a:r>
              <a:rPr lang="en-US" sz="1200" dirty="0">
                <a:solidFill>
                  <a:srgbClr val="CCCC00"/>
                </a:solidFill>
              </a:rPr>
              <a:t>  }</a:t>
            </a:r>
          </a:p>
          <a:p>
            <a:r>
              <a:rPr lang="en-US" sz="1200" dirty="0">
                <a:solidFill>
                  <a:srgbClr val="CCCC00"/>
                </a:solidFill>
              </a:rPr>
              <a:t>}</a:t>
            </a:r>
          </a:p>
        </p:txBody>
      </p:sp>
      <p:cxnSp>
        <p:nvCxnSpPr>
          <p:cNvPr id="4" name="Straight Connector 3"/>
          <p:cNvCxnSpPr/>
          <p:nvPr/>
        </p:nvCxnSpPr>
        <p:spPr bwMode="auto">
          <a:xfrm>
            <a:off x="3429000" y="2819400"/>
            <a:ext cx="1676400" cy="0"/>
          </a:xfrm>
          <a:prstGeom prst="line">
            <a:avLst/>
          </a:prstGeom>
          <a:solidFill>
            <a:schemeClr val="accent1"/>
          </a:solidFill>
          <a:ln w="9525" cap="flat" cmpd="sng" algn="ctr">
            <a:solidFill>
              <a:schemeClr val="tx1"/>
            </a:solidFill>
            <a:prstDash val="solid"/>
            <a:round/>
            <a:headEnd type="none" w="med" len="med"/>
            <a:tailEnd type="triangl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23" name="TextBox 22"/>
          <p:cNvSpPr txBox="1"/>
          <p:nvPr/>
        </p:nvSpPr>
        <p:spPr>
          <a:xfrm>
            <a:off x="3505200" y="2438400"/>
            <a:ext cx="1390625" cy="338554"/>
          </a:xfrm>
          <a:prstGeom prst="rect">
            <a:avLst/>
          </a:prstGeom>
          <a:noFill/>
        </p:spPr>
        <p:txBody>
          <a:bodyPr wrap="none" rtlCol="0">
            <a:spAutoFit/>
          </a:bodyPr>
          <a:lstStyle/>
          <a:p>
            <a:r>
              <a:rPr lang="en-US" sz="1600" dirty="0"/>
              <a:t>subscribe()</a:t>
            </a:r>
            <a:r>
              <a:rPr lang="en-US" sz="1600" dirty="0">
                <a:sym typeface="Wingdings"/>
              </a:rPr>
              <a:t></a:t>
            </a:r>
            <a:endParaRPr lang="en-US" sz="1600" dirty="0"/>
          </a:p>
        </p:txBody>
      </p:sp>
      <p:cxnSp>
        <p:nvCxnSpPr>
          <p:cNvPr id="29" name="Straight Connector 28"/>
          <p:cNvCxnSpPr/>
          <p:nvPr/>
        </p:nvCxnSpPr>
        <p:spPr bwMode="auto">
          <a:xfrm>
            <a:off x="3429000" y="3352800"/>
            <a:ext cx="1676400" cy="0"/>
          </a:xfrm>
          <a:prstGeom prst="line">
            <a:avLst/>
          </a:prstGeom>
          <a:solidFill>
            <a:schemeClr val="accent1"/>
          </a:solidFill>
          <a:ln w="9525" cap="flat" cmpd="sng" algn="ctr">
            <a:solidFill>
              <a:schemeClr val="tx1"/>
            </a:solidFill>
            <a:prstDash val="solid"/>
            <a:round/>
            <a:headEnd type="triangl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31" name="TextBox 30"/>
          <p:cNvSpPr txBox="1"/>
          <p:nvPr/>
        </p:nvSpPr>
        <p:spPr>
          <a:xfrm>
            <a:off x="3505200" y="2971800"/>
            <a:ext cx="1247858" cy="338554"/>
          </a:xfrm>
          <a:prstGeom prst="rect">
            <a:avLst/>
          </a:prstGeom>
          <a:noFill/>
        </p:spPr>
        <p:txBody>
          <a:bodyPr wrap="none" rtlCol="0">
            <a:spAutoFit/>
          </a:bodyPr>
          <a:lstStyle/>
          <a:p>
            <a:r>
              <a:rPr lang="en-US" sz="1600" dirty="0">
                <a:sym typeface="Wingdings"/>
              </a:rPr>
              <a:t> </a:t>
            </a:r>
            <a:r>
              <a:rPr lang="en-US" sz="1600" dirty="0" err="1">
                <a:sym typeface="Wingdings"/>
              </a:rPr>
              <a:t>onNext</a:t>
            </a:r>
            <a:r>
              <a:rPr lang="en-US" sz="1600" dirty="0">
                <a:sym typeface="Wingdings"/>
              </a:rPr>
              <a:t>()</a:t>
            </a:r>
            <a:endParaRPr lang="en-US" sz="1600" dirty="0"/>
          </a:p>
        </p:txBody>
      </p:sp>
      <p:sp>
        <p:nvSpPr>
          <p:cNvPr id="33" name="TextBox 32"/>
          <p:cNvSpPr txBox="1"/>
          <p:nvPr/>
        </p:nvSpPr>
        <p:spPr>
          <a:xfrm>
            <a:off x="3505200" y="3352800"/>
            <a:ext cx="1247858" cy="338554"/>
          </a:xfrm>
          <a:prstGeom prst="rect">
            <a:avLst/>
          </a:prstGeom>
          <a:noFill/>
        </p:spPr>
        <p:txBody>
          <a:bodyPr wrap="none" rtlCol="0">
            <a:spAutoFit/>
          </a:bodyPr>
          <a:lstStyle/>
          <a:p>
            <a:r>
              <a:rPr lang="en-US" sz="1600" dirty="0">
                <a:sym typeface="Wingdings"/>
              </a:rPr>
              <a:t> </a:t>
            </a:r>
            <a:r>
              <a:rPr lang="en-US" sz="1600" dirty="0" err="1">
                <a:sym typeface="Wingdings"/>
              </a:rPr>
              <a:t>onNext</a:t>
            </a:r>
            <a:r>
              <a:rPr lang="en-US" sz="1600" dirty="0">
                <a:sym typeface="Wingdings"/>
              </a:rPr>
              <a:t>()</a:t>
            </a:r>
            <a:endParaRPr lang="en-US" sz="1600" dirty="0"/>
          </a:p>
        </p:txBody>
      </p:sp>
      <p:sp>
        <p:nvSpPr>
          <p:cNvPr id="35" name="TextBox 34"/>
          <p:cNvSpPr txBox="1"/>
          <p:nvPr/>
        </p:nvSpPr>
        <p:spPr>
          <a:xfrm>
            <a:off x="3505200" y="3733800"/>
            <a:ext cx="1247858" cy="338554"/>
          </a:xfrm>
          <a:prstGeom prst="rect">
            <a:avLst/>
          </a:prstGeom>
          <a:noFill/>
        </p:spPr>
        <p:txBody>
          <a:bodyPr wrap="none" rtlCol="0">
            <a:spAutoFit/>
          </a:bodyPr>
          <a:lstStyle/>
          <a:p>
            <a:r>
              <a:rPr lang="en-US" sz="1600" dirty="0">
                <a:sym typeface="Wingdings"/>
              </a:rPr>
              <a:t> </a:t>
            </a:r>
            <a:r>
              <a:rPr lang="en-US" sz="1600" dirty="0" err="1">
                <a:sym typeface="Wingdings"/>
              </a:rPr>
              <a:t>onNext</a:t>
            </a:r>
            <a:r>
              <a:rPr lang="en-US" sz="1600" dirty="0">
                <a:sym typeface="Wingdings"/>
              </a:rPr>
              <a:t>()</a:t>
            </a:r>
            <a:endParaRPr lang="en-US" sz="1600" dirty="0"/>
          </a:p>
        </p:txBody>
      </p:sp>
      <p:sp>
        <p:nvSpPr>
          <p:cNvPr id="37" name="TextBox 36"/>
          <p:cNvSpPr txBox="1"/>
          <p:nvPr/>
        </p:nvSpPr>
        <p:spPr>
          <a:xfrm>
            <a:off x="3505200" y="4267200"/>
            <a:ext cx="1386517" cy="584776"/>
          </a:xfrm>
          <a:prstGeom prst="rect">
            <a:avLst/>
          </a:prstGeom>
          <a:noFill/>
        </p:spPr>
        <p:txBody>
          <a:bodyPr wrap="none" rtlCol="0">
            <a:spAutoFit/>
          </a:bodyPr>
          <a:lstStyle/>
          <a:p>
            <a:r>
              <a:rPr lang="en-US" sz="1600" dirty="0">
                <a:sym typeface="Wingdings"/>
              </a:rPr>
              <a:t> If error</a:t>
            </a:r>
            <a:br>
              <a:rPr lang="en-US" sz="1600" dirty="0">
                <a:sym typeface="Wingdings"/>
              </a:rPr>
            </a:br>
            <a:r>
              <a:rPr lang="en-US" sz="1600" dirty="0">
                <a:sym typeface="Wingdings"/>
              </a:rPr>
              <a:t>    </a:t>
            </a:r>
            <a:r>
              <a:rPr lang="en-US" sz="1600" dirty="0" err="1">
                <a:sym typeface="Wingdings"/>
              </a:rPr>
              <a:t>onError</a:t>
            </a:r>
            <a:r>
              <a:rPr lang="en-US" sz="1600" dirty="0">
                <a:sym typeface="Wingdings"/>
              </a:rPr>
              <a:t>(E)</a:t>
            </a:r>
            <a:endParaRPr lang="en-US" sz="1600" dirty="0"/>
          </a:p>
        </p:txBody>
      </p:sp>
      <p:sp>
        <p:nvSpPr>
          <p:cNvPr id="19" name="Text Box 4"/>
          <p:cNvSpPr txBox="1">
            <a:spLocks noChangeArrowheads="1"/>
          </p:cNvSpPr>
          <p:nvPr/>
        </p:nvSpPr>
        <p:spPr bwMode="auto">
          <a:xfrm>
            <a:off x="457200" y="5715000"/>
            <a:ext cx="7759397" cy="5866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3296" tIns="46648" rIns="93296" bIns="46648">
            <a:spAutoFit/>
          </a:bodyPr>
          <a:lstStyle>
            <a:lvl1pPr defTabSz="933450">
              <a:defRPr sz="2400">
                <a:solidFill>
                  <a:schemeClr val="tx1"/>
                </a:solidFill>
                <a:latin typeface="Times New Roman" charset="0"/>
                <a:ea typeface="ＭＳ Ｐゴシック" charset="0"/>
              </a:defRPr>
            </a:lvl1pPr>
            <a:lvl2pPr marL="466725" defTabSz="933450">
              <a:defRPr sz="2400">
                <a:solidFill>
                  <a:schemeClr val="tx1"/>
                </a:solidFill>
                <a:latin typeface="Times New Roman" charset="0"/>
                <a:ea typeface="ＭＳ Ｐゴシック" charset="0"/>
              </a:defRPr>
            </a:lvl2pPr>
            <a:lvl3pPr marL="933450" defTabSz="933450">
              <a:defRPr sz="2400">
                <a:solidFill>
                  <a:schemeClr val="tx1"/>
                </a:solidFill>
                <a:latin typeface="Times New Roman" charset="0"/>
                <a:ea typeface="ＭＳ Ｐゴシック" charset="0"/>
              </a:defRPr>
            </a:lvl3pPr>
            <a:lvl4pPr marL="1400175" defTabSz="933450">
              <a:defRPr sz="2400">
                <a:solidFill>
                  <a:schemeClr val="tx1"/>
                </a:solidFill>
                <a:latin typeface="Times New Roman" charset="0"/>
                <a:ea typeface="ＭＳ Ｐゴシック" charset="0"/>
              </a:defRPr>
            </a:lvl4pPr>
            <a:lvl5pPr marL="1865313" defTabSz="933450">
              <a:defRPr sz="2400">
                <a:solidFill>
                  <a:schemeClr val="tx1"/>
                </a:solidFill>
                <a:latin typeface="Times New Roman" charset="0"/>
                <a:ea typeface="ＭＳ Ｐゴシック" charset="0"/>
              </a:defRPr>
            </a:lvl5pPr>
            <a:lvl6pPr marL="2322513" defTabSz="933450" fontAlgn="base">
              <a:spcBef>
                <a:spcPct val="0"/>
              </a:spcBef>
              <a:spcAft>
                <a:spcPct val="0"/>
              </a:spcAft>
              <a:defRPr sz="2400">
                <a:solidFill>
                  <a:schemeClr val="tx1"/>
                </a:solidFill>
                <a:latin typeface="Times New Roman" charset="0"/>
                <a:ea typeface="ＭＳ Ｐゴシック" charset="0"/>
              </a:defRPr>
            </a:lvl6pPr>
            <a:lvl7pPr marL="2779713" defTabSz="933450" fontAlgn="base">
              <a:spcBef>
                <a:spcPct val="0"/>
              </a:spcBef>
              <a:spcAft>
                <a:spcPct val="0"/>
              </a:spcAft>
              <a:defRPr sz="2400">
                <a:solidFill>
                  <a:schemeClr val="tx1"/>
                </a:solidFill>
                <a:latin typeface="Times New Roman" charset="0"/>
                <a:ea typeface="ＭＳ Ｐゴシック" charset="0"/>
              </a:defRPr>
            </a:lvl7pPr>
            <a:lvl8pPr marL="3236913" defTabSz="933450" fontAlgn="base">
              <a:spcBef>
                <a:spcPct val="0"/>
              </a:spcBef>
              <a:spcAft>
                <a:spcPct val="0"/>
              </a:spcAft>
              <a:defRPr sz="2400">
                <a:solidFill>
                  <a:schemeClr val="tx1"/>
                </a:solidFill>
                <a:latin typeface="Times New Roman" charset="0"/>
                <a:ea typeface="ＭＳ Ｐゴシック" charset="0"/>
              </a:defRPr>
            </a:lvl8pPr>
            <a:lvl9pPr marL="3694113" defTabSz="933450" fontAlgn="base">
              <a:spcBef>
                <a:spcPct val="0"/>
              </a:spcBef>
              <a:spcAft>
                <a:spcPct val="0"/>
              </a:spcAft>
              <a:defRPr sz="2400">
                <a:solidFill>
                  <a:schemeClr val="tx1"/>
                </a:solidFill>
                <a:latin typeface="Times New Roman" charset="0"/>
                <a:ea typeface="ＭＳ Ｐゴシック" charset="0"/>
              </a:defRPr>
            </a:lvl9pPr>
          </a:lstStyle>
          <a:p>
            <a:r>
              <a:rPr lang="en-US" sz="1600" b="1" dirty="0">
                <a:solidFill>
                  <a:srgbClr val="FF0000"/>
                </a:solidFill>
                <a:latin typeface="Arial" charset="0"/>
              </a:rPr>
              <a:t>Note that this pattern can also apply to subscribing to server streams that are</a:t>
            </a:r>
            <a:br>
              <a:rPr lang="en-US" sz="1600" b="1" dirty="0">
                <a:solidFill>
                  <a:srgbClr val="FF0000"/>
                </a:solidFill>
                <a:latin typeface="Arial" charset="0"/>
              </a:rPr>
            </a:br>
            <a:r>
              <a:rPr lang="en-US" sz="1600" b="1" dirty="0">
                <a:solidFill>
                  <a:srgbClr val="FF0000"/>
                </a:solidFill>
                <a:latin typeface="Arial" charset="0"/>
              </a:rPr>
              <a:t>unbounded in length</a:t>
            </a:r>
          </a:p>
        </p:txBody>
      </p:sp>
      <p:cxnSp>
        <p:nvCxnSpPr>
          <p:cNvPr id="20" name="Straight Connector 19"/>
          <p:cNvCxnSpPr/>
          <p:nvPr/>
        </p:nvCxnSpPr>
        <p:spPr bwMode="auto">
          <a:xfrm>
            <a:off x="3429000" y="3733800"/>
            <a:ext cx="1676400" cy="0"/>
          </a:xfrm>
          <a:prstGeom prst="line">
            <a:avLst/>
          </a:prstGeom>
          <a:solidFill>
            <a:schemeClr val="accent1"/>
          </a:solidFill>
          <a:ln w="9525" cap="flat" cmpd="sng" algn="ctr">
            <a:solidFill>
              <a:schemeClr val="tx1"/>
            </a:solidFill>
            <a:prstDash val="solid"/>
            <a:round/>
            <a:headEnd type="triangl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21" name="Straight Connector 20"/>
          <p:cNvCxnSpPr/>
          <p:nvPr/>
        </p:nvCxnSpPr>
        <p:spPr bwMode="auto">
          <a:xfrm>
            <a:off x="3429000" y="4114800"/>
            <a:ext cx="1676400" cy="0"/>
          </a:xfrm>
          <a:prstGeom prst="line">
            <a:avLst/>
          </a:prstGeom>
          <a:solidFill>
            <a:schemeClr val="accent1"/>
          </a:solidFill>
          <a:ln w="9525" cap="flat" cmpd="sng" algn="ctr">
            <a:solidFill>
              <a:schemeClr val="tx1"/>
            </a:solidFill>
            <a:prstDash val="solid"/>
            <a:round/>
            <a:headEnd type="triangl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22" name="Straight Connector 21"/>
          <p:cNvCxnSpPr/>
          <p:nvPr/>
        </p:nvCxnSpPr>
        <p:spPr bwMode="auto">
          <a:xfrm>
            <a:off x="3429000" y="4876800"/>
            <a:ext cx="1676400" cy="0"/>
          </a:xfrm>
          <a:prstGeom prst="line">
            <a:avLst/>
          </a:prstGeom>
          <a:solidFill>
            <a:schemeClr val="accent1"/>
          </a:solidFill>
          <a:ln w="9525" cap="flat" cmpd="sng" algn="ctr">
            <a:solidFill>
              <a:schemeClr val="tx1"/>
            </a:solidFill>
            <a:prstDash val="solid"/>
            <a:round/>
            <a:headEnd type="triangl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24" name="TextBox 23"/>
          <p:cNvSpPr txBox="1"/>
          <p:nvPr/>
        </p:nvSpPr>
        <p:spPr>
          <a:xfrm>
            <a:off x="3505200" y="5105400"/>
            <a:ext cx="1418477" cy="338554"/>
          </a:xfrm>
          <a:prstGeom prst="rect">
            <a:avLst/>
          </a:prstGeom>
          <a:noFill/>
        </p:spPr>
        <p:txBody>
          <a:bodyPr wrap="none" rtlCol="0">
            <a:spAutoFit/>
          </a:bodyPr>
          <a:lstStyle/>
          <a:p>
            <a:r>
              <a:rPr lang="en-US" sz="1600" dirty="0">
                <a:sym typeface="Wingdings"/>
              </a:rPr>
              <a:t>unsubscribe()</a:t>
            </a:r>
            <a:endParaRPr lang="en-US" sz="1600" dirty="0"/>
          </a:p>
        </p:txBody>
      </p:sp>
      <p:cxnSp>
        <p:nvCxnSpPr>
          <p:cNvPr id="26" name="Straight Connector 25"/>
          <p:cNvCxnSpPr/>
          <p:nvPr/>
        </p:nvCxnSpPr>
        <p:spPr bwMode="auto">
          <a:xfrm>
            <a:off x="3429000" y="5410200"/>
            <a:ext cx="1676400" cy="0"/>
          </a:xfrm>
          <a:prstGeom prst="line">
            <a:avLst/>
          </a:prstGeom>
          <a:solidFill>
            <a:schemeClr val="accent1"/>
          </a:solidFill>
          <a:ln w="9525" cap="flat" cmpd="sng" algn="ctr">
            <a:solidFill>
              <a:schemeClr val="tx1"/>
            </a:solidFill>
            <a:prstDash val="solid"/>
            <a:round/>
            <a:headEnd type="none" w="med" len="med"/>
            <a:tailEnd type="triangl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Tree>
    <p:extLst>
      <p:ext uri="{BB962C8B-B14F-4D97-AF65-F5344CB8AC3E}">
        <p14:creationId xmlns:p14="http://schemas.microsoft.com/office/powerpoint/2010/main" val="159102697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216EFC55-AE42-A24D-871B-8BB55C5177EB}" type="slidenum">
              <a:rPr lang="en-US"/>
              <a:pPr/>
              <a:t>31</a:t>
            </a:fld>
            <a:endParaRPr lang="en-US"/>
          </a:p>
        </p:txBody>
      </p:sp>
      <p:sp>
        <p:nvSpPr>
          <p:cNvPr id="737282" name="Rectangle 2"/>
          <p:cNvSpPr>
            <a:spLocks noGrp="1" noChangeArrowheads="1"/>
          </p:cNvSpPr>
          <p:nvPr>
            <p:ph type="title"/>
          </p:nvPr>
        </p:nvSpPr>
        <p:spPr/>
        <p:txBody>
          <a:bodyPr/>
          <a:lstStyle/>
          <a:p>
            <a:pPr defTabSz="895350"/>
            <a:r>
              <a:rPr lang="en-US" dirty="0"/>
              <a:t>Example showing how an </a:t>
            </a:r>
            <a:r>
              <a:rPr lang="en-US" dirty="0" err="1"/>
              <a:t>Interable</a:t>
            </a:r>
            <a:r>
              <a:rPr lang="en-US" dirty="0"/>
              <a:t> can be converted to an Observable</a:t>
            </a:r>
          </a:p>
        </p:txBody>
      </p:sp>
      <p:sp>
        <p:nvSpPr>
          <p:cNvPr id="6" name="Rectangle 5"/>
          <p:cNvSpPr/>
          <p:nvPr/>
        </p:nvSpPr>
        <p:spPr bwMode="auto">
          <a:xfrm>
            <a:off x="685800" y="2156550"/>
            <a:ext cx="2743200" cy="3352800"/>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1" i="0" u="none" strike="noStrike" cap="none" normalizeH="0" baseline="0" dirty="0">
                <a:ln>
                  <a:noFill/>
                </a:ln>
                <a:solidFill>
                  <a:srgbClr val="CCCC00"/>
                </a:solidFill>
                <a:effectLst/>
                <a:latin typeface="Tahoma" charset="0"/>
                <a:ea typeface="ＭＳ Ｐゴシック" charset="0"/>
              </a:rPr>
              <a:t>Service</a:t>
            </a:r>
            <a:br>
              <a:rPr kumimoji="0" lang="en-US" sz="1400" b="1" i="0" u="none" strike="noStrike" cap="none" normalizeH="0" baseline="0" dirty="0">
                <a:ln>
                  <a:noFill/>
                </a:ln>
                <a:solidFill>
                  <a:srgbClr val="CCCC00"/>
                </a:solidFill>
                <a:effectLst/>
                <a:latin typeface="Tahoma" charset="0"/>
                <a:ea typeface="ＭＳ Ｐゴシック" charset="0"/>
              </a:rPr>
            </a:br>
            <a:r>
              <a:rPr kumimoji="0" lang="en-US" sz="1400" b="1" i="0" u="none" strike="noStrike" cap="none" normalizeH="0" baseline="0" dirty="0">
                <a:ln>
                  <a:noFill/>
                </a:ln>
                <a:solidFill>
                  <a:srgbClr val="CCCC00"/>
                </a:solidFill>
                <a:effectLst/>
                <a:latin typeface="Tahoma" charset="0"/>
                <a:ea typeface="ＭＳ Ｐゴシック" charset="0"/>
              </a:rPr>
              <a:t>Consumer</a:t>
            </a:r>
          </a:p>
        </p:txBody>
      </p:sp>
      <p:sp>
        <p:nvSpPr>
          <p:cNvPr id="2" name="TextBox 1"/>
          <p:cNvSpPr txBox="1"/>
          <p:nvPr/>
        </p:nvSpPr>
        <p:spPr>
          <a:xfrm>
            <a:off x="838200" y="2689950"/>
            <a:ext cx="2412139" cy="2862322"/>
          </a:xfrm>
          <a:prstGeom prst="rect">
            <a:avLst/>
          </a:prstGeom>
          <a:noFill/>
        </p:spPr>
        <p:txBody>
          <a:bodyPr wrap="none" rtlCol="0">
            <a:spAutoFit/>
          </a:bodyPr>
          <a:lstStyle/>
          <a:p>
            <a:r>
              <a:rPr lang="en-US" sz="1200" dirty="0" err="1">
                <a:solidFill>
                  <a:srgbClr val="CCCC00"/>
                </a:solidFill>
              </a:rPr>
              <a:t>val</a:t>
            </a:r>
            <a:r>
              <a:rPr lang="en-US" sz="1200" dirty="0">
                <a:solidFill>
                  <a:srgbClr val="CCCC00"/>
                </a:solidFill>
              </a:rPr>
              <a:t> </a:t>
            </a:r>
            <a:r>
              <a:rPr lang="en-US" sz="1200" dirty="0" err="1">
                <a:solidFill>
                  <a:srgbClr val="CCCC00"/>
                </a:solidFill>
              </a:rPr>
              <a:t>req</a:t>
            </a:r>
            <a:r>
              <a:rPr lang="en-US" sz="1200" dirty="0">
                <a:solidFill>
                  <a:srgbClr val="CCCC00"/>
                </a:solidFill>
              </a:rPr>
              <a:t> : </a:t>
            </a:r>
            <a:r>
              <a:rPr lang="en-US" sz="1200" dirty="0" err="1">
                <a:solidFill>
                  <a:srgbClr val="CCCC00"/>
                </a:solidFill>
              </a:rPr>
              <a:t>ReqObjType</a:t>
            </a:r>
            <a:r>
              <a:rPr lang="en-US" sz="1200" dirty="0">
                <a:solidFill>
                  <a:srgbClr val="CCCC00"/>
                </a:solidFill>
              </a:rPr>
              <a:t> = {…}</a:t>
            </a:r>
          </a:p>
          <a:p>
            <a:r>
              <a:rPr lang="en-US" sz="1200" dirty="0" err="1">
                <a:solidFill>
                  <a:srgbClr val="CCCC00"/>
                </a:solidFill>
              </a:rPr>
              <a:t>val</a:t>
            </a:r>
            <a:r>
              <a:rPr lang="en-US" sz="1200" dirty="0">
                <a:solidFill>
                  <a:srgbClr val="CCCC00"/>
                </a:solidFill>
              </a:rPr>
              <a:t> </a:t>
            </a:r>
            <a:r>
              <a:rPr lang="en-US" sz="1200" dirty="0" err="1">
                <a:solidFill>
                  <a:srgbClr val="CCCC00"/>
                </a:solidFill>
              </a:rPr>
              <a:t>respObjserver</a:t>
            </a:r>
            <a:r>
              <a:rPr lang="en-US" sz="1200" dirty="0">
                <a:solidFill>
                  <a:srgbClr val="CCCC00"/>
                </a:solidFill>
              </a:rPr>
              <a:t>: </a:t>
            </a:r>
            <a:br>
              <a:rPr lang="en-US" sz="1200" dirty="0">
                <a:solidFill>
                  <a:srgbClr val="CCCC00"/>
                </a:solidFill>
              </a:rPr>
            </a:br>
            <a:r>
              <a:rPr lang="en-US" sz="1200" dirty="0">
                <a:solidFill>
                  <a:srgbClr val="CCCC00"/>
                </a:solidFill>
              </a:rPr>
              <a:t>   Observer[</a:t>
            </a:r>
            <a:r>
              <a:rPr lang="en-US" sz="1200" dirty="0" err="1">
                <a:solidFill>
                  <a:srgbClr val="CCCC00"/>
                </a:solidFill>
              </a:rPr>
              <a:t>RespObjItem</a:t>
            </a:r>
            <a:r>
              <a:rPr lang="en-US" sz="1200" dirty="0">
                <a:solidFill>
                  <a:srgbClr val="CCCC00"/>
                </a:solidFill>
              </a:rPr>
              <a:t>] =</a:t>
            </a:r>
            <a:br>
              <a:rPr lang="en-US" sz="1200" dirty="0">
                <a:solidFill>
                  <a:srgbClr val="CCCC00"/>
                </a:solidFill>
              </a:rPr>
            </a:br>
            <a:r>
              <a:rPr lang="en-US" sz="1200" dirty="0">
                <a:solidFill>
                  <a:srgbClr val="CCCC00"/>
                </a:solidFill>
              </a:rPr>
              <a:t>     </a:t>
            </a:r>
            <a:r>
              <a:rPr lang="en-US" sz="1200" dirty="0" err="1">
                <a:solidFill>
                  <a:srgbClr val="CCCC00"/>
                </a:solidFill>
              </a:rPr>
              <a:t>CallService</a:t>
            </a:r>
            <a:r>
              <a:rPr lang="en-US" sz="1200" dirty="0">
                <a:solidFill>
                  <a:srgbClr val="CCCC00"/>
                </a:solidFill>
              </a:rPr>
              <a:t>(</a:t>
            </a:r>
            <a:r>
              <a:rPr lang="en-US" sz="1200" dirty="0" err="1">
                <a:solidFill>
                  <a:srgbClr val="CCCC00"/>
                </a:solidFill>
              </a:rPr>
              <a:t>req</a:t>
            </a:r>
            <a:r>
              <a:rPr lang="en-US" sz="1200" dirty="0">
                <a:solidFill>
                  <a:srgbClr val="CCCC00"/>
                </a:solidFill>
              </a:rPr>
              <a:t>);</a:t>
            </a:r>
          </a:p>
          <a:p>
            <a:endParaRPr lang="en-US" sz="1200" dirty="0">
              <a:solidFill>
                <a:srgbClr val="CCCC00"/>
              </a:solidFill>
            </a:endParaRPr>
          </a:p>
          <a:p>
            <a:r>
              <a:rPr lang="en-US" sz="1200" dirty="0" err="1">
                <a:solidFill>
                  <a:srgbClr val="CCCC00"/>
                </a:solidFill>
              </a:rPr>
              <a:t>respObserver</a:t>
            </a:r>
            <a:r>
              <a:rPr lang="en-US" sz="1200" dirty="0">
                <a:solidFill>
                  <a:srgbClr val="CCCC00"/>
                </a:solidFill>
              </a:rPr>
              <a:t> </a:t>
            </a:r>
            <a:r>
              <a:rPr lang="en-US" sz="1200" dirty="0" err="1">
                <a:solidFill>
                  <a:srgbClr val="CCCC00"/>
                </a:solidFill>
              </a:rPr>
              <a:t>onNext</a:t>
            </a:r>
            <a:r>
              <a:rPr lang="en-US" sz="1200" dirty="0">
                <a:solidFill>
                  <a:srgbClr val="CCCC00"/>
                </a:solidFill>
              </a:rPr>
              <a:t>( item =&gt; {</a:t>
            </a:r>
            <a:br>
              <a:rPr lang="en-US" sz="1200" dirty="0">
                <a:solidFill>
                  <a:srgbClr val="CCCC00"/>
                </a:solidFill>
              </a:rPr>
            </a:br>
            <a:r>
              <a:rPr lang="en-US" sz="1200" dirty="0">
                <a:solidFill>
                  <a:srgbClr val="CCCC00"/>
                </a:solidFill>
              </a:rPr>
              <a:t>    //process next item</a:t>
            </a:r>
          </a:p>
          <a:p>
            <a:r>
              <a:rPr lang="en-US" sz="1200" dirty="0">
                <a:solidFill>
                  <a:srgbClr val="CCCC00"/>
                </a:solidFill>
              </a:rPr>
              <a:t>}</a:t>
            </a:r>
          </a:p>
          <a:p>
            <a:r>
              <a:rPr lang="en-US" sz="1200" dirty="0" err="1">
                <a:solidFill>
                  <a:srgbClr val="CCCC00"/>
                </a:solidFill>
              </a:rPr>
              <a:t>respObserver</a:t>
            </a:r>
            <a:r>
              <a:rPr lang="en-US" sz="1200" dirty="0">
                <a:solidFill>
                  <a:srgbClr val="CCCC00"/>
                </a:solidFill>
              </a:rPr>
              <a:t> </a:t>
            </a:r>
            <a:r>
              <a:rPr lang="en-US" sz="1200" dirty="0" err="1">
                <a:solidFill>
                  <a:srgbClr val="CCCC00"/>
                </a:solidFill>
              </a:rPr>
              <a:t>onCompleted</a:t>
            </a:r>
            <a:r>
              <a:rPr lang="en-US" sz="1200" dirty="0">
                <a:solidFill>
                  <a:srgbClr val="CCCC00"/>
                </a:solidFill>
              </a:rPr>
              <a:t> {</a:t>
            </a:r>
          </a:p>
          <a:p>
            <a:r>
              <a:rPr lang="en-US" sz="1200" dirty="0">
                <a:solidFill>
                  <a:srgbClr val="CCCC00"/>
                </a:solidFill>
              </a:rPr>
              <a:t>   //handle when done</a:t>
            </a:r>
          </a:p>
          <a:p>
            <a:r>
              <a:rPr lang="en-US" sz="1200" dirty="0">
                <a:solidFill>
                  <a:srgbClr val="CCCC00"/>
                </a:solidFill>
              </a:rPr>
              <a:t>}</a:t>
            </a:r>
          </a:p>
          <a:p>
            <a:endParaRPr lang="en-US" sz="1200" dirty="0">
              <a:solidFill>
                <a:srgbClr val="CCCC00"/>
              </a:solidFill>
            </a:endParaRPr>
          </a:p>
          <a:p>
            <a:r>
              <a:rPr lang="en-US" sz="1200" dirty="0" err="1">
                <a:solidFill>
                  <a:srgbClr val="CCCC00"/>
                </a:solidFill>
              </a:rPr>
              <a:t>respObserver</a:t>
            </a:r>
            <a:r>
              <a:rPr lang="en-US" sz="1200" dirty="0">
                <a:solidFill>
                  <a:srgbClr val="CCCC00"/>
                </a:solidFill>
              </a:rPr>
              <a:t> </a:t>
            </a:r>
            <a:r>
              <a:rPr lang="en-US" sz="1200" dirty="0" err="1">
                <a:solidFill>
                  <a:srgbClr val="CCCC00"/>
                </a:solidFill>
              </a:rPr>
              <a:t>onError</a:t>
            </a:r>
            <a:r>
              <a:rPr lang="en-US" sz="1200" dirty="0">
                <a:solidFill>
                  <a:srgbClr val="CCCC00"/>
                </a:solidFill>
              </a:rPr>
              <a:t>( e =&gt; {</a:t>
            </a:r>
          </a:p>
          <a:p>
            <a:r>
              <a:rPr lang="en-US" sz="1200" dirty="0">
                <a:solidFill>
                  <a:srgbClr val="CCCC00"/>
                </a:solidFill>
              </a:rPr>
              <a:t>   //process error, exception in e</a:t>
            </a:r>
          </a:p>
          <a:p>
            <a:r>
              <a:rPr lang="en-US" sz="1200" dirty="0">
                <a:solidFill>
                  <a:srgbClr val="CCCC00"/>
                </a:solidFill>
              </a:rPr>
              <a:t>}</a:t>
            </a:r>
          </a:p>
        </p:txBody>
      </p:sp>
      <p:sp>
        <p:nvSpPr>
          <p:cNvPr id="8" name="Rectangle 7"/>
          <p:cNvSpPr/>
          <p:nvPr/>
        </p:nvSpPr>
        <p:spPr bwMode="auto">
          <a:xfrm>
            <a:off x="5105400" y="1927950"/>
            <a:ext cx="3657600" cy="3810000"/>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1" i="0" u="none" strike="noStrike" cap="none" normalizeH="0" baseline="0" dirty="0">
                <a:ln>
                  <a:noFill/>
                </a:ln>
                <a:solidFill>
                  <a:srgbClr val="CCCC00"/>
                </a:solidFill>
                <a:effectLst/>
                <a:latin typeface="Tahoma" charset="0"/>
                <a:ea typeface="ＭＳ Ｐゴシック" charset="0"/>
              </a:rPr>
              <a:t>Service</a:t>
            </a:r>
            <a:br>
              <a:rPr kumimoji="0" lang="en-US" sz="1400" b="1" i="0" u="none" strike="noStrike" cap="none" normalizeH="0" baseline="0" dirty="0">
                <a:ln>
                  <a:noFill/>
                </a:ln>
                <a:solidFill>
                  <a:srgbClr val="CCCC00"/>
                </a:solidFill>
                <a:effectLst/>
                <a:latin typeface="Tahoma" charset="0"/>
                <a:ea typeface="ＭＳ Ｐゴシック" charset="0"/>
              </a:rPr>
            </a:br>
            <a:r>
              <a:rPr kumimoji="0" lang="en-US" sz="1400" b="1" i="0" u="none" strike="noStrike" cap="none" normalizeH="0" baseline="0" dirty="0">
                <a:ln>
                  <a:noFill/>
                </a:ln>
                <a:solidFill>
                  <a:srgbClr val="CCCC00"/>
                </a:solidFill>
                <a:effectLst/>
                <a:latin typeface="Tahoma" charset="0"/>
                <a:ea typeface="ＭＳ Ｐゴシック" charset="0"/>
              </a:rPr>
              <a:t>Provider</a:t>
            </a:r>
          </a:p>
        </p:txBody>
      </p:sp>
      <p:sp>
        <p:nvSpPr>
          <p:cNvPr id="9" name="TextBox 8"/>
          <p:cNvSpPr txBox="1"/>
          <p:nvPr/>
        </p:nvSpPr>
        <p:spPr>
          <a:xfrm>
            <a:off x="5181600" y="2461350"/>
            <a:ext cx="3780081" cy="3231653"/>
          </a:xfrm>
          <a:prstGeom prst="rect">
            <a:avLst/>
          </a:prstGeom>
          <a:noFill/>
        </p:spPr>
        <p:txBody>
          <a:bodyPr wrap="square" rtlCol="0">
            <a:spAutoFit/>
          </a:bodyPr>
          <a:lstStyle/>
          <a:p>
            <a:r>
              <a:rPr lang="en-US" sz="1200" dirty="0" err="1">
                <a:solidFill>
                  <a:srgbClr val="CCCC00"/>
                </a:solidFill>
              </a:rPr>
              <a:t>def</a:t>
            </a:r>
            <a:r>
              <a:rPr lang="en-US" sz="1200" dirty="0">
                <a:solidFill>
                  <a:srgbClr val="CCCC00"/>
                </a:solidFill>
              </a:rPr>
              <a:t> </a:t>
            </a:r>
            <a:r>
              <a:rPr lang="en-US" sz="1200" dirty="0" err="1">
                <a:solidFill>
                  <a:srgbClr val="CCCC00"/>
                </a:solidFill>
              </a:rPr>
              <a:t>CallService</a:t>
            </a:r>
            <a:r>
              <a:rPr lang="en-US" sz="1200" dirty="0">
                <a:solidFill>
                  <a:srgbClr val="CCCC00"/>
                </a:solidFill>
              </a:rPr>
              <a:t>(</a:t>
            </a:r>
            <a:r>
              <a:rPr lang="en-US" sz="1200" dirty="0" err="1">
                <a:solidFill>
                  <a:srgbClr val="CCCC00"/>
                </a:solidFill>
              </a:rPr>
              <a:t>req:ReqObjType</a:t>
            </a:r>
            <a:r>
              <a:rPr lang="en-US" sz="1200" dirty="0">
                <a:solidFill>
                  <a:srgbClr val="CCCC00"/>
                </a:solidFill>
              </a:rPr>
              <a:t>) : </a:t>
            </a:r>
            <a:br>
              <a:rPr lang="en-US" sz="1200" dirty="0">
                <a:solidFill>
                  <a:srgbClr val="CCCC00"/>
                </a:solidFill>
              </a:rPr>
            </a:br>
            <a:r>
              <a:rPr lang="en-US" sz="1200" dirty="0">
                <a:solidFill>
                  <a:srgbClr val="CCCC00"/>
                </a:solidFill>
              </a:rPr>
              <a:t>     Observer[</a:t>
            </a:r>
            <a:r>
              <a:rPr lang="en-US" sz="1200" dirty="0" err="1">
                <a:solidFill>
                  <a:srgbClr val="CCCC00"/>
                </a:solidFill>
              </a:rPr>
              <a:t>RespObjItem</a:t>
            </a:r>
            <a:r>
              <a:rPr lang="en-US" sz="1200" dirty="0">
                <a:solidFill>
                  <a:srgbClr val="CCCC00"/>
                </a:solidFill>
              </a:rPr>
              <a:t>] = {</a:t>
            </a:r>
            <a:br>
              <a:rPr lang="en-US" sz="1200" dirty="0">
                <a:solidFill>
                  <a:srgbClr val="CCCC00"/>
                </a:solidFill>
              </a:rPr>
            </a:br>
            <a:r>
              <a:rPr lang="en-US" sz="1200" dirty="0">
                <a:solidFill>
                  <a:srgbClr val="CCCC00"/>
                </a:solidFill>
              </a:rPr>
              <a:t>   </a:t>
            </a:r>
            <a:r>
              <a:rPr lang="en-US" sz="1200" dirty="0" err="1">
                <a:solidFill>
                  <a:srgbClr val="CCCC00"/>
                </a:solidFill>
              </a:rPr>
              <a:t>val</a:t>
            </a:r>
            <a:r>
              <a:rPr lang="en-US" sz="1200" dirty="0">
                <a:solidFill>
                  <a:srgbClr val="CCCC00"/>
                </a:solidFill>
              </a:rPr>
              <a:t> </a:t>
            </a:r>
            <a:r>
              <a:rPr lang="en-US" sz="1200" dirty="0" err="1">
                <a:solidFill>
                  <a:srgbClr val="CCCC00"/>
                </a:solidFill>
              </a:rPr>
              <a:t>respObjCollection</a:t>
            </a:r>
            <a:r>
              <a:rPr lang="en-US" sz="1200" dirty="0">
                <a:solidFill>
                  <a:srgbClr val="CCCC00"/>
                </a:solidFill>
              </a:rPr>
              <a:t> : </a:t>
            </a:r>
            <a:r>
              <a:rPr lang="en-US" sz="1200" dirty="0" err="1">
                <a:solidFill>
                  <a:srgbClr val="CCCC00"/>
                </a:solidFill>
              </a:rPr>
              <a:t>RespObjTypeColl</a:t>
            </a:r>
            <a:r>
              <a:rPr lang="en-US" sz="1200" dirty="0">
                <a:solidFill>
                  <a:srgbClr val="CCCC00"/>
                </a:solidFill>
              </a:rPr>
              <a:t> = </a:t>
            </a:r>
            <a:br>
              <a:rPr lang="en-US" sz="1200" dirty="0">
                <a:solidFill>
                  <a:srgbClr val="CCCC00"/>
                </a:solidFill>
              </a:rPr>
            </a:br>
            <a:r>
              <a:rPr lang="en-US" sz="1200" dirty="0">
                <a:solidFill>
                  <a:srgbClr val="CCCC00"/>
                </a:solidFill>
              </a:rPr>
              <a:t>      </a:t>
            </a:r>
            <a:r>
              <a:rPr lang="en-US" sz="1200" dirty="0" err="1">
                <a:solidFill>
                  <a:srgbClr val="CCCC00"/>
                </a:solidFill>
              </a:rPr>
              <a:t>doSomething</a:t>
            </a:r>
            <a:r>
              <a:rPr lang="en-US" sz="1200" dirty="0">
                <a:solidFill>
                  <a:srgbClr val="CCCC00"/>
                </a:solidFill>
              </a:rPr>
              <a:t>(</a:t>
            </a:r>
            <a:r>
              <a:rPr lang="en-US" sz="1200" dirty="0" err="1">
                <a:solidFill>
                  <a:srgbClr val="CCCC00"/>
                </a:solidFill>
              </a:rPr>
              <a:t>req</a:t>
            </a:r>
            <a:r>
              <a:rPr lang="en-US" sz="1200" dirty="0">
                <a:solidFill>
                  <a:srgbClr val="CCCC00"/>
                </a:solidFill>
              </a:rPr>
              <a:t>);</a:t>
            </a:r>
          </a:p>
          <a:p>
            <a:endParaRPr lang="en-US" sz="1200" dirty="0">
              <a:solidFill>
                <a:srgbClr val="CCCC00"/>
              </a:solidFill>
            </a:endParaRPr>
          </a:p>
          <a:p>
            <a:r>
              <a:rPr lang="en-US" sz="1200" dirty="0">
                <a:solidFill>
                  <a:srgbClr val="CCCC00"/>
                </a:solidFill>
              </a:rPr>
              <a:t>  Observable[</a:t>
            </a:r>
            <a:r>
              <a:rPr lang="en-US" sz="1200" dirty="0" err="1">
                <a:solidFill>
                  <a:srgbClr val="CCCC00"/>
                </a:solidFill>
              </a:rPr>
              <a:t>RespObjItem</a:t>
            </a:r>
            <a:r>
              <a:rPr lang="en-US" sz="1200" dirty="0">
                <a:solidFill>
                  <a:srgbClr val="CCCC00"/>
                </a:solidFill>
              </a:rPr>
              <a:t>] (observer =&gt; {  </a:t>
            </a:r>
          </a:p>
          <a:p>
            <a:r>
              <a:rPr lang="en-US" sz="1200" dirty="0">
                <a:solidFill>
                  <a:srgbClr val="CCCC00"/>
                </a:solidFill>
              </a:rPr>
              <a:t>    try{</a:t>
            </a:r>
          </a:p>
          <a:p>
            <a:r>
              <a:rPr lang="en-US" sz="1200" dirty="0">
                <a:solidFill>
                  <a:srgbClr val="CCCC00"/>
                </a:solidFill>
              </a:rPr>
              <a:t>        while(</a:t>
            </a:r>
            <a:r>
              <a:rPr lang="en-US" sz="1200" dirty="0" err="1">
                <a:solidFill>
                  <a:srgbClr val="CCCC00"/>
                </a:solidFill>
              </a:rPr>
              <a:t>respObjCollection.hasNext</a:t>
            </a:r>
            <a:r>
              <a:rPr lang="en-US" sz="1200" dirty="0">
                <a:solidFill>
                  <a:srgbClr val="CCCC00"/>
                </a:solidFill>
              </a:rPr>
              <a:t>)</a:t>
            </a:r>
          </a:p>
          <a:p>
            <a:r>
              <a:rPr lang="en-US" sz="1200" dirty="0">
                <a:solidFill>
                  <a:srgbClr val="CCCC00"/>
                </a:solidFill>
              </a:rPr>
              <a:t>             </a:t>
            </a:r>
            <a:r>
              <a:rPr lang="en-US" sz="1200" dirty="0" err="1">
                <a:solidFill>
                  <a:srgbClr val="CCCC00"/>
                </a:solidFill>
              </a:rPr>
              <a:t>observer.onNext</a:t>
            </a:r>
            <a:r>
              <a:rPr lang="en-US" sz="1200" dirty="0">
                <a:solidFill>
                  <a:srgbClr val="CCCC00"/>
                </a:solidFill>
              </a:rPr>
              <a:t>(</a:t>
            </a:r>
            <a:r>
              <a:rPr lang="en-US" sz="1200" dirty="0" err="1">
                <a:solidFill>
                  <a:srgbClr val="CCCC00"/>
                </a:solidFill>
              </a:rPr>
              <a:t>respObjCollection.next</a:t>
            </a:r>
            <a:r>
              <a:rPr lang="en-US" sz="1200" dirty="0">
                <a:solidFill>
                  <a:srgbClr val="CCCC00"/>
                </a:solidFill>
              </a:rPr>
              <a:t>())</a:t>
            </a:r>
          </a:p>
          <a:p>
            <a:endParaRPr lang="en-US" sz="1200" dirty="0">
              <a:solidFill>
                <a:srgbClr val="CCCC00"/>
              </a:solidFill>
            </a:endParaRPr>
          </a:p>
          <a:p>
            <a:r>
              <a:rPr lang="en-US" sz="1200" dirty="0">
                <a:solidFill>
                  <a:srgbClr val="CCCC00"/>
                </a:solidFill>
              </a:rPr>
              <a:t>         </a:t>
            </a:r>
            <a:r>
              <a:rPr lang="en-US" sz="1200" dirty="0" err="1">
                <a:solidFill>
                  <a:srgbClr val="CCCC00"/>
                </a:solidFill>
              </a:rPr>
              <a:t>observer.onCompleted</a:t>
            </a:r>
            <a:r>
              <a:rPr lang="en-US" sz="1200" dirty="0">
                <a:solidFill>
                  <a:srgbClr val="CCCC00"/>
                </a:solidFill>
              </a:rPr>
              <a:t>()      </a:t>
            </a:r>
          </a:p>
          <a:p>
            <a:r>
              <a:rPr lang="en-US" sz="1200" dirty="0">
                <a:solidFill>
                  <a:srgbClr val="CCCC00"/>
                </a:solidFill>
              </a:rPr>
              <a:t>     }</a:t>
            </a:r>
          </a:p>
          <a:p>
            <a:r>
              <a:rPr lang="en-US" sz="1200" dirty="0">
                <a:solidFill>
                  <a:srgbClr val="CCCC00"/>
                </a:solidFill>
              </a:rPr>
              <a:t>     catch (</a:t>
            </a:r>
            <a:r>
              <a:rPr lang="en-US" sz="1200" dirty="0" err="1">
                <a:solidFill>
                  <a:srgbClr val="CCCC00"/>
                </a:solidFill>
              </a:rPr>
              <a:t>e:Exception</a:t>
            </a:r>
            <a:r>
              <a:rPr lang="en-US" sz="1200" dirty="0">
                <a:solidFill>
                  <a:srgbClr val="CCCC00"/>
                </a:solidFill>
              </a:rPr>
              <a:t>)  {</a:t>
            </a:r>
          </a:p>
          <a:p>
            <a:r>
              <a:rPr lang="en-US" sz="1200" dirty="0">
                <a:solidFill>
                  <a:srgbClr val="CCCC00"/>
                </a:solidFill>
              </a:rPr>
              <a:t>          </a:t>
            </a:r>
            <a:r>
              <a:rPr lang="en-US" sz="1200" dirty="0" err="1">
                <a:solidFill>
                  <a:srgbClr val="CCCC00"/>
                </a:solidFill>
              </a:rPr>
              <a:t>observer.onError</a:t>
            </a:r>
            <a:r>
              <a:rPr lang="en-US" sz="1200" dirty="0">
                <a:solidFill>
                  <a:srgbClr val="CCCC00"/>
                </a:solidFill>
              </a:rPr>
              <a:t>(e)</a:t>
            </a:r>
          </a:p>
          <a:p>
            <a:r>
              <a:rPr lang="en-US" sz="1200" dirty="0">
                <a:solidFill>
                  <a:srgbClr val="CCCC00"/>
                </a:solidFill>
              </a:rPr>
              <a:t>     }</a:t>
            </a:r>
            <a:br>
              <a:rPr lang="en-US" sz="1200" dirty="0">
                <a:solidFill>
                  <a:srgbClr val="CCCC00"/>
                </a:solidFill>
              </a:rPr>
            </a:br>
            <a:r>
              <a:rPr lang="en-US" sz="1200" dirty="0">
                <a:solidFill>
                  <a:srgbClr val="CCCC00"/>
                </a:solidFill>
              </a:rPr>
              <a:t>  })</a:t>
            </a:r>
          </a:p>
          <a:p>
            <a:r>
              <a:rPr lang="en-US" sz="1200" dirty="0">
                <a:solidFill>
                  <a:srgbClr val="CCCC00"/>
                </a:solidFill>
              </a:rPr>
              <a:t>}</a:t>
            </a:r>
          </a:p>
        </p:txBody>
      </p:sp>
      <p:sp>
        <p:nvSpPr>
          <p:cNvPr id="23" name="TextBox 22"/>
          <p:cNvSpPr txBox="1"/>
          <p:nvPr/>
        </p:nvSpPr>
        <p:spPr>
          <a:xfrm>
            <a:off x="3505200" y="2537550"/>
            <a:ext cx="1500431" cy="338554"/>
          </a:xfrm>
          <a:prstGeom prst="rect">
            <a:avLst/>
          </a:prstGeom>
          <a:noFill/>
        </p:spPr>
        <p:txBody>
          <a:bodyPr wrap="none" rtlCol="0">
            <a:spAutoFit/>
          </a:bodyPr>
          <a:lstStyle/>
          <a:p>
            <a:r>
              <a:rPr lang="en-US" sz="1600" dirty="0"/>
              <a:t>Call Service </a:t>
            </a:r>
            <a:r>
              <a:rPr lang="en-US" sz="1600" dirty="0">
                <a:sym typeface="Wingdings"/>
              </a:rPr>
              <a:t></a:t>
            </a:r>
            <a:endParaRPr lang="en-US" sz="1600" dirty="0"/>
          </a:p>
        </p:txBody>
      </p:sp>
      <p:sp>
        <p:nvSpPr>
          <p:cNvPr id="31" name="TextBox 30"/>
          <p:cNvSpPr txBox="1"/>
          <p:nvPr/>
        </p:nvSpPr>
        <p:spPr>
          <a:xfrm>
            <a:off x="3505200" y="3070950"/>
            <a:ext cx="1247858" cy="338554"/>
          </a:xfrm>
          <a:prstGeom prst="rect">
            <a:avLst/>
          </a:prstGeom>
          <a:noFill/>
        </p:spPr>
        <p:txBody>
          <a:bodyPr wrap="none" rtlCol="0">
            <a:spAutoFit/>
          </a:bodyPr>
          <a:lstStyle/>
          <a:p>
            <a:r>
              <a:rPr lang="en-US" sz="1600" dirty="0">
                <a:sym typeface="Wingdings"/>
              </a:rPr>
              <a:t> </a:t>
            </a:r>
            <a:r>
              <a:rPr lang="en-US" sz="1600" dirty="0" err="1">
                <a:sym typeface="Wingdings"/>
              </a:rPr>
              <a:t>onNext</a:t>
            </a:r>
            <a:r>
              <a:rPr lang="en-US" sz="1600" dirty="0">
                <a:sym typeface="Wingdings"/>
              </a:rPr>
              <a:t>()</a:t>
            </a:r>
            <a:endParaRPr lang="en-US" sz="1600" dirty="0"/>
          </a:p>
        </p:txBody>
      </p:sp>
      <p:sp>
        <p:nvSpPr>
          <p:cNvPr id="33" name="TextBox 32"/>
          <p:cNvSpPr txBox="1"/>
          <p:nvPr/>
        </p:nvSpPr>
        <p:spPr>
          <a:xfrm>
            <a:off x="3505200" y="3451950"/>
            <a:ext cx="1247858" cy="338554"/>
          </a:xfrm>
          <a:prstGeom prst="rect">
            <a:avLst/>
          </a:prstGeom>
          <a:noFill/>
        </p:spPr>
        <p:txBody>
          <a:bodyPr wrap="none" rtlCol="0">
            <a:spAutoFit/>
          </a:bodyPr>
          <a:lstStyle/>
          <a:p>
            <a:r>
              <a:rPr lang="en-US" sz="1600" dirty="0">
                <a:sym typeface="Wingdings"/>
              </a:rPr>
              <a:t> </a:t>
            </a:r>
            <a:r>
              <a:rPr lang="en-US" sz="1600" dirty="0" err="1">
                <a:sym typeface="Wingdings"/>
              </a:rPr>
              <a:t>onNext</a:t>
            </a:r>
            <a:r>
              <a:rPr lang="en-US" sz="1600" dirty="0">
                <a:sym typeface="Wingdings"/>
              </a:rPr>
              <a:t>()</a:t>
            </a:r>
            <a:endParaRPr lang="en-US" sz="1600" dirty="0"/>
          </a:p>
        </p:txBody>
      </p:sp>
      <p:sp>
        <p:nvSpPr>
          <p:cNvPr id="35" name="TextBox 34"/>
          <p:cNvSpPr txBox="1"/>
          <p:nvPr/>
        </p:nvSpPr>
        <p:spPr>
          <a:xfrm>
            <a:off x="3505200" y="3832950"/>
            <a:ext cx="1247858" cy="338554"/>
          </a:xfrm>
          <a:prstGeom prst="rect">
            <a:avLst/>
          </a:prstGeom>
          <a:noFill/>
        </p:spPr>
        <p:txBody>
          <a:bodyPr wrap="none" rtlCol="0">
            <a:spAutoFit/>
          </a:bodyPr>
          <a:lstStyle/>
          <a:p>
            <a:r>
              <a:rPr lang="en-US" sz="1600" dirty="0">
                <a:sym typeface="Wingdings"/>
              </a:rPr>
              <a:t> </a:t>
            </a:r>
            <a:r>
              <a:rPr lang="en-US" sz="1600" dirty="0" err="1">
                <a:sym typeface="Wingdings"/>
              </a:rPr>
              <a:t>onNext</a:t>
            </a:r>
            <a:r>
              <a:rPr lang="en-US" sz="1600" dirty="0">
                <a:sym typeface="Wingdings"/>
              </a:rPr>
              <a:t>()</a:t>
            </a:r>
            <a:endParaRPr lang="en-US" sz="1600" dirty="0"/>
          </a:p>
        </p:txBody>
      </p:sp>
      <p:sp>
        <p:nvSpPr>
          <p:cNvPr id="37" name="TextBox 36"/>
          <p:cNvSpPr txBox="1"/>
          <p:nvPr/>
        </p:nvSpPr>
        <p:spPr>
          <a:xfrm>
            <a:off x="3505200" y="4518750"/>
            <a:ext cx="1386517" cy="584776"/>
          </a:xfrm>
          <a:prstGeom prst="rect">
            <a:avLst/>
          </a:prstGeom>
          <a:noFill/>
        </p:spPr>
        <p:txBody>
          <a:bodyPr wrap="none" rtlCol="0">
            <a:spAutoFit/>
          </a:bodyPr>
          <a:lstStyle/>
          <a:p>
            <a:r>
              <a:rPr lang="en-US" sz="1600" dirty="0">
                <a:sym typeface="Wingdings"/>
              </a:rPr>
              <a:t> If error</a:t>
            </a:r>
            <a:br>
              <a:rPr lang="en-US" sz="1600" dirty="0">
                <a:sym typeface="Wingdings"/>
              </a:rPr>
            </a:br>
            <a:r>
              <a:rPr lang="en-US" sz="1600" dirty="0">
                <a:sym typeface="Wingdings"/>
              </a:rPr>
              <a:t>    </a:t>
            </a:r>
            <a:r>
              <a:rPr lang="en-US" sz="1600" dirty="0" err="1">
                <a:sym typeface="Wingdings"/>
              </a:rPr>
              <a:t>onError</a:t>
            </a:r>
            <a:r>
              <a:rPr lang="en-US" sz="1600" dirty="0">
                <a:sym typeface="Wingdings"/>
              </a:rPr>
              <a:t>(E)</a:t>
            </a:r>
            <a:endParaRPr lang="en-US" sz="1600" dirty="0"/>
          </a:p>
        </p:txBody>
      </p:sp>
      <p:cxnSp>
        <p:nvCxnSpPr>
          <p:cNvPr id="20" name="Straight Connector 19"/>
          <p:cNvCxnSpPr/>
          <p:nvPr/>
        </p:nvCxnSpPr>
        <p:spPr bwMode="auto">
          <a:xfrm>
            <a:off x="3429000" y="2819400"/>
            <a:ext cx="1676400" cy="0"/>
          </a:xfrm>
          <a:prstGeom prst="line">
            <a:avLst/>
          </a:prstGeom>
          <a:solidFill>
            <a:schemeClr val="accent1"/>
          </a:solidFill>
          <a:ln w="9525" cap="flat" cmpd="sng" algn="ctr">
            <a:solidFill>
              <a:schemeClr val="tx1"/>
            </a:solidFill>
            <a:prstDash val="solid"/>
            <a:round/>
            <a:headEnd type="none" w="med" len="med"/>
            <a:tailEnd type="triangl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21" name="Straight Connector 20"/>
          <p:cNvCxnSpPr/>
          <p:nvPr/>
        </p:nvCxnSpPr>
        <p:spPr bwMode="auto">
          <a:xfrm>
            <a:off x="3429000" y="3352800"/>
            <a:ext cx="1676400" cy="0"/>
          </a:xfrm>
          <a:prstGeom prst="line">
            <a:avLst/>
          </a:prstGeom>
          <a:solidFill>
            <a:schemeClr val="accent1"/>
          </a:solidFill>
          <a:ln w="9525" cap="flat" cmpd="sng" algn="ctr">
            <a:solidFill>
              <a:schemeClr val="tx1"/>
            </a:solidFill>
            <a:prstDash val="solid"/>
            <a:round/>
            <a:headEnd type="triangl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22" name="Straight Connector 21"/>
          <p:cNvCxnSpPr/>
          <p:nvPr/>
        </p:nvCxnSpPr>
        <p:spPr bwMode="auto">
          <a:xfrm>
            <a:off x="3429000" y="3733800"/>
            <a:ext cx="1676400" cy="0"/>
          </a:xfrm>
          <a:prstGeom prst="line">
            <a:avLst/>
          </a:prstGeom>
          <a:solidFill>
            <a:schemeClr val="accent1"/>
          </a:solidFill>
          <a:ln w="9525" cap="flat" cmpd="sng" algn="ctr">
            <a:solidFill>
              <a:schemeClr val="tx1"/>
            </a:solidFill>
            <a:prstDash val="solid"/>
            <a:round/>
            <a:headEnd type="triangl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24" name="Straight Connector 23"/>
          <p:cNvCxnSpPr/>
          <p:nvPr/>
        </p:nvCxnSpPr>
        <p:spPr bwMode="auto">
          <a:xfrm>
            <a:off x="3429000" y="4114800"/>
            <a:ext cx="1676400" cy="0"/>
          </a:xfrm>
          <a:prstGeom prst="line">
            <a:avLst/>
          </a:prstGeom>
          <a:solidFill>
            <a:schemeClr val="accent1"/>
          </a:solidFill>
          <a:ln w="9525" cap="flat" cmpd="sng" algn="ctr">
            <a:solidFill>
              <a:schemeClr val="tx1"/>
            </a:solidFill>
            <a:prstDash val="solid"/>
            <a:round/>
            <a:headEnd type="triangl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25" name="Straight Connector 24"/>
          <p:cNvCxnSpPr/>
          <p:nvPr/>
        </p:nvCxnSpPr>
        <p:spPr bwMode="auto">
          <a:xfrm>
            <a:off x="3429000" y="4495800"/>
            <a:ext cx="1676400" cy="0"/>
          </a:xfrm>
          <a:prstGeom prst="line">
            <a:avLst/>
          </a:prstGeom>
          <a:solidFill>
            <a:schemeClr val="accent1"/>
          </a:solidFill>
          <a:ln w="9525" cap="flat" cmpd="sng" algn="ctr">
            <a:solidFill>
              <a:schemeClr val="tx1"/>
            </a:solidFill>
            <a:prstDash val="solid"/>
            <a:round/>
            <a:headEnd type="triangl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26" name="TextBox 25"/>
          <p:cNvSpPr txBox="1"/>
          <p:nvPr/>
        </p:nvSpPr>
        <p:spPr>
          <a:xfrm>
            <a:off x="3352800" y="4157246"/>
            <a:ext cx="1797988" cy="338554"/>
          </a:xfrm>
          <a:prstGeom prst="rect">
            <a:avLst/>
          </a:prstGeom>
          <a:noFill/>
        </p:spPr>
        <p:txBody>
          <a:bodyPr wrap="none" rtlCol="0">
            <a:spAutoFit/>
          </a:bodyPr>
          <a:lstStyle/>
          <a:p>
            <a:r>
              <a:rPr lang="en-US" sz="1600" dirty="0">
                <a:sym typeface="Wingdings"/>
              </a:rPr>
              <a:t> </a:t>
            </a:r>
            <a:r>
              <a:rPr lang="en-US" sz="1600" dirty="0" err="1">
                <a:sym typeface="Wingdings"/>
              </a:rPr>
              <a:t>onCompleted</a:t>
            </a:r>
            <a:r>
              <a:rPr lang="en-US" sz="1600" dirty="0">
                <a:sym typeface="Wingdings"/>
              </a:rPr>
              <a:t>()</a:t>
            </a:r>
            <a:endParaRPr lang="en-US" sz="1600" dirty="0"/>
          </a:p>
        </p:txBody>
      </p:sp>
      <p:cxnSp>
        <p:nvCxnSpPr>
          <p:cNvPr id="27" name="Straight Connector 26"/>
          <p:cNvCxnSpPr/>
          <p:nvPr/>
        </p:nvCxnSpPr>
        <p:spPr bwMode="auto">
          <a:xfrm>
            <a:off x="3429000" y="5105400"/>
            <a:ext cx="1676400" cy="0"/>
          </a:xfrm>
          <a:prstGeom prst="line">
            <a:avLst/>
          </a:prstGeom>
          <a:solidFill>
            <a:schemeClr val="accent1"/>
          </a:solidFill>
          <a:ln w="9525" cap="flat" cmpd="sng" algn="ctr">
            <a:solidFill>
              <a:schemeClr val="tx1"/>
            </a:solidFill>
            <a:prstDash val="solid"/>
            <a:round/>
            <a:headEnd type="triangl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Tree>
    <p:extLst>
      <p:ext uri="{BB962C8B-B14F-4D97-AF65-F5344CB8AC3E}">
        <p14:creationId xmlns:p14="http://schemas.microsoft.com/office/powerpoint/2010/main" val="3184989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216EFC55-AE42-A24D-871B-8BB55C5177EB}" type="slidenum">
              <a:rPr lang="en-US"/>
              <a:pPr/>
              <a:t>32</a:t>
            </a:fld>
            <a:endParaRPr lang="en-US"/>
          </a:p>
        </p:txBody>
      </p:sp>
      <p:sp>
        <p:nvSpPr>
          <p:cNvPr id="737282" name="Rectangle 2"/>
          <p:cNvSpPr>
            <a:spLocks noGrp="1" noChangeArrowheads="1"/>
          </p:cNvSpPr>
          <p:nvPr>
            <p:ph type="title"/>
          </p:nvPr>
        </p:nvSpPr>
        <p:spPr/>
        <p:txBody>
          <a:bodyPr/>
          <a:lstStyle/>
          <a:p>
            <a:pPr defTabSz="895350"/>
            <a:r>
              <a:rPr lang="en-US" dirty="0"/>
              <a:t>Service Types – </a:t>
            </a:r>
            <a:r>
              <a:rPr lang="en-US" dirty="0" err="1"/>
              <a:t>Stateful</a:t>
            </a:r>
            <a:r>
              <a:rPr lang="en-US" dirty="0"/>
              <a:t> and Stateless</a:t>
            </a:r>
          </a:p>
        </p:txBody>
      </p:sp>
      <p:sp>
        <p:nvSpPr>
          <p:cNvPr id="737283" name="Rectangle 3" descr="Rectangle: Click to edit Master text styles&#10;Second level&#10;Third level&#10;Fourth level&#10;Fifth level"/>
          <p:cNvSpPr>
            <a:spLocks noGrp="1" noChangeArrowheads="1"/>
          </p:cNvSpPr>
          <p:nvPr>
            <p:ph type="body" idx="1"/>
          </p:nvPr>
        </p:nvSpPr>
        <p:spPr>
          <a:xfrm>
            <a:off x="771525" y="1524000"/>
            <a:ext cx="8143875" cy="4972050"/>
          </a:xfrm>
        </p:spPr>
        <p:txBody>
          <a:bodyPr/>
          <a:lstStyle/>
          <a:p>
            <a:pPr marL="236538" indent="-236538" defTabSz="895350"/>
            <a:r>
              <a:rPr lang="en-US" sz="2000" dirty="0"/>
              <a:t>Stateless – every call is independent</a:t>
            </a:r>
            <a:br>
              <a:rPr lang="en-US" sz="2000" dirty="0"/>
            </a:br>
            <a:br>
              <a:rPr lang="en-US" sz="2000" dirty="0"/>
            </a:br>
            <a:br>
              <a:rPr lang="en-US" sz="2000" dirty="0"/>
            </a:br>
            <a:br>
              <a:rPr lang="en-US" sz="2000" dirty="0"/>
            </a:br>
            <a:br>
              <a:rPr lang="en-US" sz="2000" dirty="0"/>
            </a:br>
            <a:endParaRPr lang="en-US" sz="2000" dirty="0"/>
          </a:p>
          <a:p>
            <a:pPr marL="236538" indent="-236538" defTabSz="895350"/>
            <a:r>
              <a:rPr lang="en-US" sz="2000" dirty="0" err="1"/>
              <a:t>Statefull</a:t>
            </a:r>
            <a:r>
              <a:rPr lang="en-US" sz="2000" dirty="0"/>
              <a:t> – current call depends on state of previous call(s)</a:t>
            </a:r>
          </a:p>
          <a:p>
            <a:pPr marL="0" indent="0" defTabSz="895350">
              <a:buNone/>
            </a:pPr>
            <a:endParaRPr lang="en-US" sz="2000" dirty="0"/>
          </a:p>
        </p:txBody>
      </p:sp>
      <p:sp>
        <p:nvSpPr>
          <p:cNvPr id="6" name="Rectangle 5"/>
          <p:cNvSpPr/>
          <p:nvPr/>
        </p:nvSpPr>
        <p:spPr bwMode="auto">
          <a:xfrm>
            <a:off x="1066800" y="1981200"/>
            <a:ext cx="2743200" cy="1219200"/>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1" i="0" u="none" strike="noStrike" cap="none" normalizeH="0" baseline="0" dirty="0">
                <a:ln>
                  <a:noFill/>
                </a:ln>
                <a:solidFill>
                  <a:srgbClr val="CCCC00"/>
                </a:solidFill>
                <a:effectLst/>
                <a:latin typeface="Tahoma" charset="0"/>
                <a:ea typeface="ＭＳ Ｐゴシック" charset="0"/>
              </a:rPr>
              <a:t>Service</a:t>
            </a:r>
            <a:br>
              <a:rPr kumimoji="0" lang="en-US" sz="1400" b="1" i="0" u="none" strike="noStrike" cap="none" normalizeH="0" baseline="0" dirty="0">
                <a:ln>
                  <a:noFill/>
                </a:ln>
                <a:solidFill>
                  <a:srgbClr val="CCCC00"/>
                </a:solidFill>
                <a:effectLst/>
                <a:latin typeface="Tahoma" charset="0"/>
                <a:ea typeface="ＭＳ Ｐゴシック" charset="0"/>
              </a:rPr>
            </a:br>
            <a:r>
              <a:rPr kumimoji="0" lang="en-US" sz="1400" b="1" i="0" u="none" strike="noStrike" cap="none" normalizeH="0" baseline="0" dirty="0">
                <a:ln>
                  <a:noFill/>
                </a:ln>
                <a:solidFill>
                  <a:srgbClr val="CCCC00"/>
                </a:solidFill>
                <a:effectLst/>
                <a:latin typeface="Tahoma" charset="0"/>
                <a:ea typeface="ＭＳ Ｐゴシック" charset="0"/>
              </a:rPr>
              <a:t>Consumer</a:t>
            </a:r>
          </a:p>
        </p:txBody>
      </p:sp>
      <p:sp>
        <p:nvSpPr>
          <p:cNvPr id="2" name="TextBox 1"/>
          <p:cNvSpPr txBox="1"/>
          <p:nvPr/>
        </p:nvSpPr>
        <p:spPr>
          <a:xfrm>
            <a:off x="1219200" y="2514600"/>
            <a:ext cx="2027493" cy="646331"/>
          </a:xfrm>
          <a:prstGeom prst="rect">
            <a:avLst/>
          </a:prstGeom>
          <a:noFill/>
        </p:spPr>
        <p:txBody>
          <a:bodyPr wrap="none" rtlCol="0">
            <a:spAutoFit/>
          </a:bodyPr>
          <a:lstStyle/>
          <a:p>
            <a:r>
              <a:rPr lang="en-US" sz="1200" dirty="0">
                <a:solidFill>
                  <a:srgbClr val="CCCC00"/>
                </a:solidFill>
              </a:rPr>
              <a:t>y = </a:t>
            </a:r>
            <a:r>
              <a:rPr lang="en-US" sz="1200" dirty="0" err="1">
                <a:solidFill>
                  <a:srgbClr val="CCCC00"/>
                </a:solidFill>
              </a:rPr>
              <a:t>serviceCall</a:t>
            </a:r>
            <a:r>
              <a:rPr lang="en-US" sz="1200" dirty="0">
                <a:solidFill>
                  <a:srgbClr val="CCCC00"/>
                </a:solidFill>
              </a:rPr>
              <a:t>(x);</a:t>
            </a:r>
          </a:p>
          <a:p>
            <a:r>
              <a:rPr lang="en-US" sz="1200" dirty="0">
                <a:solidFill>
                  <a:srgbClr val="CCCC00"/>
                </a:solidFill>
              </a:rPr>
              <a:t>   </a:t>
            </a:r>
            <a:r>
              <a:rPr lang="en-US" sz="1200" dirty="0" err="1">
                <a:solidFill>
                  <a:srgbClr val="CCCC00"/>
                </a:solidFill>
              </a:rPr>
              <a:t>x.lastName</a:t>
            </a:r>
            <a:r>
              <a:rPr lang="en-US" sz="1200" dirty="0">
                <a:solidFill>
                  <a:srgbClr val="CCCC00"/>
                </a:solidFill>
              </a:rPr>
              <a:t> = “</a:t>
            </a:r>
            <a:r>
              <a:rPr lang="en-US" sz="1200" dirty="0" err="1">
                <a:solidFill>
                  <a:srgbClr val="CCCC00"/>
                </a:solidFill>
              </a:rPr>
              <a:t>newLast</a:t>
            </a:r>
            <a:r>
              <a:rPr lang="en-US" sz="1200" dirty="0">
                <a:solidFill>
                  <a:srgbClr val="CCCC00"/>
                </a:solidFill>
              </a:rPr>
              <a:t>”;</a:t>
            </a:r>
          </a:p>
          <a:p>
            <a:r>
              <a:rPr lang="en-US" sz="1200" dirty="0">
                <a:solidFill>
                  <a:srgbClr val="CCCC00"/>
                </a:solidFill>
              </a:rPr>
              <a:t>z = </a:t>
            </a:r>
            <a:r>
              <a:rPr lang="en-US" sz="1200" dirty="0" err="1">
                <a:solidFill>
                  <a:srgbClr val="CCCC00"/>
                </a:solidFill>
              </a:rPr>
              <a:t>serviceCall</a:t>
            </a:r>
            <a:r>
              <a:rPr lang="en-US" sz="1200" dirty="0">
                <a:solidFill>
                  <a:srgbClr val="CCCC00"/>
                </a:solidFill>
              </a:rPr>
              <a:t>(x);</a:t>
            </a:r>
          </a:p>
        </p:txBody>
      </p:sp>
      <p:sp>
        <p:nvSpPr>
          <p:cNvPr id="8" name="Rectangle 7"/>
          <p:cNvSpPr/>
          <p:nvPr/>
        </p:nvSpPr>
        <p:spPr bwMode="auto">
          <a:xfrm>
            <a:off x="5867400" y="2133600"/>
            <a:ext cx="2819400" cy="914400"/>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1" i="0" u="none" strike="noStrike" cap="none" normalizeH="0" baseline="0" dirty="0">
                <a:ln>
                  <a:noFill/>
                </a:ln>
                <a:solidFill>
                  <a:srgbClr val="CCCC00"/>
                </a:solidFill>
                <a:effectLst/>
                <a:latin typeface="Tahoma" charset="0"/>
                <a:ea typeface="ＭＳ Ｐゴシック" charset="0"/>
              </a:rPr>
              <a:t>Service</a:t>
            </a:r>
            <a:br>
              <a:rPr kumimoji="0" lang="en-US" sz="1400" b="1" i="0" u="none" strike="noStrike" cap="none" normalizeH="0" baseline="0" dirty="0">
                <a:ln>
                  <a:noFill/>
                </a:ln>
                <a:solidFill>
                  <a:srgbClr val="CCCC00"/>
                </a:solidFill>
                <a:effectLst/>
                <a:latin typeface="Tahoma" charset="0"/>
                <a:ea typeface="ＭＳ Ｐゴシック" charset="0"/>
              </a:rPr>
            </a:br>
            <a:r>
              <a:rPr kumimoji="0" lang="en-US" sz="1400" b="1" i="0" u="none" strike="noStrike" cap="none" normalizeH="0" baseline="0" dirty="0">
                <a:ln>
                  <a:noFill/>
                </a:ln>
                <a:solidFill>
                  <a:srgbClr val="CCCC00"/>
                </a:solidFill>
                <a:effectLst/>
                <a:latin typeface="Tahoma" charset="0"/>
                <a:ea typeface="ＭＳ Ｐゴシック" charset="0"/>
              </a:rPr>
              <a:t>Provider</a:t>
            </a:r>
          </a:p>
        </p:txBody>
      </p:sp>
      <p:sp>
        <p:nvSpPr>
          <p:cNvPr id="9" name="TextBox 8"/>
          <p:cNvSpPr txBox="1"/>
          <p:nvPr/>
        </p:nvSpPr>
        <p:spPr>
          <a:xfrm>
            <a:off x="6023580" y="2618601"/>
            <a:ext cx="1487757" cy="276999"/>
          </a:xfrm>
          <a:prstGeom prst="rect">
            <a:avLst/>
          </a:prstGeom>
          <a:noFill/>
        </p:spPr>
        <p:txBody>
          <a:bodyPr wrap="none" rtlCol="0">
            <a:spAutoFit/>
          </a:bodyPr>
          <a:lstStyle/>
          <a:p>
            <a:r>
              <a:rPr lang="en-US" sz="1200" dirty="0" err="1">
                <a:solidFill>
                  <a:srgbClr val="CCCC00"/>
                </a:solidFill>
              </a:rPr>
              <a:t>serviceCall</a:t>
            </a:r>
            <a:r>
              <a:rPr lang="en-US" sz="1200" dirty="0">
                <a:solidFill>
                  <a:srgbClr val="CCCC00"/>
                </a:solidFill>
              </a:rPr>
              <a:t>(); { … }</a:t>
            </a:r>
          </a:p>
        </p:txBody>
      </p:sp>
      <p:cxnSp>
        <p:nvCxnSpPr>
          <p:cNvPr id="4" name="Straight Connector 3"/>
          <p:cNvCxnSpPr>
            <a:stCxn id="6" idx="3"/>
            <a:endCxn id="8" idx="1"/>
          </p:cNvCxnSpPr>
          <p:nvPr/>
        </p:nvCxnSpPr>
        <p:spPr bwMode="auto">
          <a:xfrm>
            <a:off x="3810000" y="2590800"/>
            <a:ext cx="2057400" cy="0"/>
          </a:xfrm>
          <a:prstGeom prst="line">
            <a:avLst/>
          </a:prstGeom>
          <a:solidFill>
            <a:schemeClr val="accent1"/>
          </a:solidFill>
          <a:ln w="9525" cap="flat" cmpd="sng" algn="ctr">
            <a:solidFill>
              <a:schemeClr val="tx1"/>
            </a:solidFill>
            <a:prstDash val="solid"/>
            <a:round/>
            <a:headEnd type="triangle" w="med" len="med"/>
            <a:tailEnd type="triangl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18" name="Rectangle 17"/>
          <p:cNvSpPr/>
          <p:nvPr/>
        </p:nvSpPr>
        <p:spPr bwMode="auto">
          <a:xfrm>
            <a:off x="1066800" y="4109280"/>
            <a:ext cx="2743200" cy="1447800"/>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1" i="0" u="none" strike="noStrike" cap="none" normalizeH="0" baseline="0" dirty="0">
                <a:ln>
                  <a:noFill/>
                </a:ln>
                <a:solidFill>
                  <a:srgbClr val="CCCC00"/>
                </a:solidFill>
                <a:effectLst/>
                <a:latin typeface="Tahoma" charset="0"/>
                <a:ea typeface="ＭＳ Ｐゴシック" charset="0"/>
              </a:rPr>
              <a:t>Service</a:t>
            </a:r>
            <a:br>
              <a:rPr kumimoji="0" lang="en-US" sz="1400" b="1" i="0" u="none" strike="noStrike" cap="none" normalizeH="0" baseline="0" dirty="0">
                <a:ln>
                  <a:noFill/>
                </a:ln>
                <a:solidFill>
                  <a:srgbClr val="CCCC00"/>
                </a:solidFill>
                <a:effectLst/>
                <a:latin typeface="Tahoma" charset="0"/>
                <a:ea typeface="ＭＳ Ｐゴシック" charset="0"/>
              </a:rPr>
            </a:br>
            <a:r>
              <a:rPr kumimoji="0" lang="en-US" sz="1400" b="1" i="0" u="none" strike="noStrike" cap="none" normalizeH="0" baseline="0" dirty="0">
                <a:ln>
                  <a:noFill/>
                </a:ln>
                <a:solidFill>
                  <a:srgbClr val="CCCC00"/>
                </a:solidFill>
                <a:effectLst/>
                <a:latin typeface="Tahoma" charset="0"/>
                <a:ea typeface="ＭＳ Ｐゴシック" charset="0"/>
              </a:rPr>
              <a:t>Consumer</a:t>
            </a:r>
          </a:p>
        </p:txBody>
      </p:sp>
      <p:sp>
        <p:nvSpPr>
          <p:cNvPr id="19" name="TextBox 18"/>
          <p:cNvSpPr txBox="1"/>
          <p:nvPr/>
        </p:nvSpPr>
        <p:spPr>
          <a:xfrm>
            <a:off x="1219200" y="4566480"/>
            <a:ext cx="2027493" cy="830997"/>
          </a:xfrm>
          <a:prstGeom prst="rect">
            <a:avLst/>
          </a:prstGeom>
          <a:noFill/>
        </p:spPr>
        <p:txBody>
          <a:bodyPr wrap="none" rtlCol="0">
            <a:spAutoFit/>
          </a:bodyPr>
          <a:lstStyle/>
          <a:p>
            <a:r>
              <a:rPr lang="en-US" sz="1200" dirty="0">
                <a:solidFill>
                  <a:srgbClr val="CCCC00"/>
                </a:solidFill>
              </a:rPr>
              <a:t>y = </a:t>
            </a:r>
            <a:r>
              <a:rPr lang="en-US" sz="1200" dirty="0" err="1">
                <a:solidFill>
                  <a:srgbClr val="CCCC00"/>
                </a:solidFill>
              </a:rPr>
              <a:t>serviceCall</a:t>
            </a:r>
            <a:r>
              <a:rPr lang="en-US" sz="1200" dirty="0">
                <a:solidFill>
                  <a:srgbClr val="CCCC00"/>
                </a:solidFill>
              </a:rPr>
              <a:t>(x);</a:t>
            </a:r>
          </a:p>
          <a:p>
            <a:r>
              <a:rPr lang="en-US" sz="1200" dirty="0">
                <a:solidFill>
                  <a:srgbClr val="CCCC00"/>
                </a:solidFill>
              </a:rPr>
              <a:t>   </a:t>
            </a:r>
            <a:r>
              <a:rPr lang="en-US" sz="1200" dirty="0" err="1">
                <a:solidFill>
                  <a:srgbClr val="CCCC00"/>
                </a:solidFill>
              </a:rPr>
              <a:t>x.lastName</a:t>
            </a:r>
            <a:r>
              <a:rPr lang="en-US" sz="1200" dirty="0">
                <a:solidFill>
                  <a:srgbClr val="CCCC00"/>
                </a:solidFill>
              </a:rPr>
              <a:t> = “</a:t>
            </a:r>
            <a:r>
              <a:rPr lang="en-US" sz="1200" dirty="0" err="1">
                <a:solidFill>
                  <a:srgbClr val="CCCC00"/>
                </a:solidFill>
              </a:rPr>
              <a:t>newLast</a:t>
            </a:r>
            <a:r>
              <a:rPr lang="en-US" sz="1200" dirty="0">
                <a:solidFill>
                  <a:srgbClr val="CCCC00"/>
                </a:solidFill>
              </a:rPr>
              <a:t>”;</a:t>
            </a:r>
          </a:p>
          <a:p>
            <a:r>
              <a:rPr lang="en-US" sz="1200" dirty="0">
                <a:solidFill>
                  <a:srgbClr val="CCCC00"/>
                </a:solidFill>
              </a:rPr>
              <a:t>   </a:t>
            </a:r>
            <a:r>
              <a:rPr lang="en-US" sz="1200" dirty="0" err="1">
                <a:solidFill>
                  <a:srgbClr val="CCCC00"/>
                </a:solidFill>
              </a:rPr>
              <a:t>x.session</a:t>
            </a:r>
            <a:r>
              <a:rPr lang="en-US" sz="1200" dirty="0">
                <a:solidFill>
                  <a:srgbClr val="CCCC00"/>
                </a:solidFill>
              </a:rPr>
              <a:t> = </a:t>
            </a:r>
            <a:r>
              <a:rPr lang="en-US" sz="1200" dirty="0" err="1">
                <a:solidFill>
                  <a:srgbClr val="CCCC00"/>
                </a:solidFill>
              </a:rPr>
              <a:t>y.session</a:t>
            </a:r>
            <a:r>
              <a:rPr lang="en-US" sz="1200" dirty="0">
                <a:solidFill>
                  <a:srgbClr val="CCCC00"/>
                </a:solidFill>
              </a:rPr>
              <a:t>;</a:t>
            </a:r>
          </a:p>
          <a:p>
            <a:r>
              <a:rPr lang="en-US" sz="1200" dirty="0">
                <a:solidFill>
                  <a:srgbClr val="CCCC00"/>
                </a:solidFill>
              </a:rPr>
              <a:t>z = </a:t>
            </a:r>
            <a:r>
              <a:rPr lang="en-US" sz="1200" dirty="0" err="1">
                <a:solidFill>
                  <a:srgbClr val="CCCC00"/>
                </a:solidFill>
              </a:rPr>
              <a:t>serviceCall</a:t>
            </a:r>
            <a:r>
              <a:rPr lang="en-US" sz="1200" dirty="0">
                <a:solidFill>
                  <a:srgbClr val="CCCC00"/>
                </a:solidFill>
              </a:rPr>
              <a:t>(x);</a:t>
            </a:r>
          </a:p>
        </p:txBody>
      </p:sp>
      <p:sp>
        <p:nvSpPr>
          <p:cNvPr id="20" name="Rectangle 19"/>
          <p:cNvSpPr/>
          <p:nvPr/>
        </p:nvSpPr>
        <p:spPr bwMode="auto">
          <a:xfrm>
            <a:off x="5791200" y="3886200"/>
            <a:ext cx="1981200" cy="1905000"/>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1" i="0" u="none" strike="noStrike" cap="none" normalizeH="0" baseline="0" dirty="0">
                <a:ln>
                  <a:noFill/>
                </a:ln>
                <a:solidFill>
                  <a:srgbClr val="CCCC00"/>
                </a:solidFill>
                <a:effectLst/>
                <a:latin typeface="Tahoma" charset="0"/>
                <a:ea typeface="ＭＳ Ｐゴシック" charset="0"/>
              </a:rPr>
              <a:t>Service</a:t>
            </a:r>
            <a:br>
              <a:rPr kumimoji="0" lang="en-US" sz="1400" b="1" i="0" u="none" strike="noStrike" cap="none" normalizeH="0" baseline="0" dirty="0">
                <a:ln>
                  <a:noFill/>
                </a:ln>
                <a:solidFill>
                  <a:srgbClr val="CCCC00"/>
                </a:solidFill>
                <a:effectLst/>
                <a:latin typeface="Tahoma" charset="0"/>
                <a:ea typeface="ＭＳ Ｐゴシック" charset="0"/>
              </a:rPr>
            </a:br>
            <a:r>
              <a:rPr kumimoji="0" lang="en-US" sz="1400" b="1" i="0" u="none" strike="noStrike" cap="none" normalizeH="0" baseline="0" dirty="0">
                <a:ln>
                  <a:noFill/>
                </a:ln>
                <a:solidFill>
                  <a:srgbClr val="CCCC00"/>
                </a:solidFill>
                <a:effectLst/>
                <a:latin typeface="Tahoma" charset="0"/>
                <a:ea typeface="ＭＳ Ｐゴシック" charset="0"/>
              </a:rPr>
              <a:t>Provider</a:t>
            </a:r>
          </a:p>
        </p:txBody>
      </p:sp>
      <p:sp>
        <p:nvSpPr>
          <p:cNvPr id="21" name="TextBox 20"/>
          <p:cNvSpPr txBox="1"/>
          <p:nvPr/>
        </p:nvSpPr>
        <p:spPr>
          <a:xfrm>
            <a:off x="5791200" y="4371201"/>
            <a:ext cx="2054018" cy="1384995"/>
          </a:xfrm>
          <a:prstGeom prst="rect">
            <a:avLst/>
          </a:prstGeom>
          <a:noFill/>
        </p:spPr>
        <p:txBody>
          <a:bodyPr wrap="none" rtlCol="0">
            <a:spAutoFit/>
          </a:bodyPr>
          <a:lstStyle/>
          <a:p>
            <a:r>
              <a:rPr lang="en-US" sz="1200" dirty="0" err="1">
                <a:solidFill>
                  <a:srgbClr val="CCCC00"/>
                </a:solidFill>
              </a:rPr>
              <a:t>serviceCall</a:t>
            </a:r>
            <a:r>
              <a:rPr lang="en-US" sz="1200" dirty="0">
                <a:solidFill>
                  <a:srgbClr val="CCCC00"/>
                </a:solidFill>
              </a:rPr>
              <a:t>(); {</a:t>
            </a:r>
          </a:p>
          <a:p>
            <a:r>
              <a:rPr lang="en-US" sz="1200" dirty="0">
                <a:solidFill>
                  <a:srgbClr val="CCCC00"/>
                </a:solidFill>
              </a:rPr>
              <a:t>  </a:t>
            </a:r>
            <a:r>
              <a:rPr lang="en-US" sz="1200" dirty="0" err="1">
                <a:solidFill>
                  <a:srgbClr val="CCCC00"/>
                </a:solidFill>
              </a:rPr>
              <a:t>mySession</a:t>
            </a:r>
            <a:r>
              <a:rPr lang="en-US" sz="1200" dirty="0">
                <a:solidFill>
                  <a:srgbClr val="CCCC00"/>
                </a:solidFill>
              </a:rPr>
              <a:t> =</a:t>
            </a:r>
            <a:br>
              <a:rPr lang="en-US" sz="1200" dirty="0">
                <a:solidFill>
                  <a:srgbClr val="CCCC00"/>
                </a:solidFill>
              </a:rPr>
            </a:br>
            <a:r>
              <a:rPr lang="en-US" sz="1200" dirty="0">
                <a:solidFill>
                  <a:srgbClr val="CCCC00"/>
                </a:solidFill>
              </a:rPr>
              <a:t>     </a:t>
            </a:r>
            <a:r>
              <a:rPr lang="en-US" sz="1200" dirty="0" err="1">
                <a:solidFill>
                  <a:srgbClr val="CCCC00"/>
                </a:solidFill>
              </a:rPr>
              <a:t>getState</a:t>
            </a:r>
            <a:r>
              <a:rPr lang="en-US" sz="1200" dirty="0">
                <a:solidFill>
                  <a:srgbClr val="CCCC00"/>
                </a:solidFill>
              </a:rPr>
              <a:t>(</a:t>
            </a:r>
            <a:r>
              <a:rPr lang="en-US" sz="1200" dirty="0" err="1">
                <a:solidFill>
                  <a:srgbClr val="CCCC00"/>
                </a:solidFill>
              </a:rPr>
              <a:t>req.session</a:t>
            </a:r>
            <a:r>
              <a:rPr lang="en-US" sz="1200" dirty="0">
                <a:solidFill>
                  <a:srgbClr val="CCCC00"/>
                </a:solidFill>
              </a:rPr>
              <a:t>);</a:t>
            </a:r>
            <a:br>
              <a:rPr lang="en-US" sz="1200" dirty="0">
                <a:solidFill>
                  <a:srgbClr val="CCCC00"/>
                </a:solidFill>
              </a:rPr>
            </a:br>
            <a:r>
              <a:rPr lang="en-US" sz="1200" dirty="0">
                <a:solidFill>
                  <a:srgbClr val="CCCC00"/>
                </a:solidFill>
              </a:rPr>
              <a:t>   …</a:t>
            </a:r>
          </a:p>
          <a:p>
            <a:r>
              <a:rPr lang="en-US" sz="1200" dirty="0">
                <a:solidFill>
                  <a:srgbClr val="CCCC00"/>
                </a:solidFill>
              </a:rPr>
              <a:t>   </a:t>
            </a:r>
            <a:r>
              <a:rPr lang="en-US" sz="1200" dirty="0" err="1">
                <a:solidFill>
                  <a:srgbClr val="CCCC00"/>
                </a:solidFill>
              </a:rPr>
              <a:t>resp.session</a:t>
            </a:r>
            <a:r>
              <a:rPr lang="en-US" sz="1200" dirty="0">
                <a:solidFill>
                  <a:srgbClr val="CCCC00"/>
                </a:solidFill>
              </a:rPr>
              <a:t> =</a:t>
            </a:r>
            <a:br>
              <a:rPr lang="en-US" sz="1200" dirty="0">
                <a:solidFill>
                  <a:srgbClr val="CCCC00"/>
                </a:solidFill>
              </a:rPr>
            </a:br>
            <a:r>
              <a:rPr lang="en-US" sz="1200" dirty="0">
                <a:solidFill>
                  <a:srgbClr val="CCCC00"/>
                </a:solidFill>
              </a:rPr>
              <a:t>      </a:t>
            </a:r>
            <a:r>
              <a:rPr lang="en-US" sz="1200" dirty="0" err="1">
                <a:solidFill>
                  <a:srgbClr val="CCCC00"/>
                </a:solidFill>
              </a:rPr>
              <a:t>saveState</a:t>
            </a:r>
            <a:r>
              <a:rPr lang="en-US" sz="1200" dirty="0">
                <a:solidFill>
                  <a:srgbClr val="CCCC00"/>
                </a:solidFill>
              </a:rPr>
              <a:t>(</a:t>
            </a:r>
            <a:r>
              <a:rPr lang="en-US" sz="1200" dirty="0" err="1">
                <a:solidFill>
                  <a:srgbClr val="CCCC00"/>
                </a:solidFill>
              </a:rPr>
              <a:t>mySession</a:t>
            </a:r>
            <a:r>
              <a:rPr lang="en-US" sz="1200" dirty="0">
                <a:solidFill>
                  <a:srgbClr val="CCCC00"/>
                </a:solidFill>
              </a:rPr>
              <a:t>);</a:t>
            </a:r>
          </a:p>
          <a:p>
            <a:r>
              <a:rPr lang="en-US" sz="1200" dirty="0">
                <a:solidFill>
                  <a:srgbClr val="CCCC00"/>
                </a:solidFill>
              </a:rPr>
              <a:t>}</a:t>
            </a:r>
          </a:p>
        </p:txBody>
      </p:sp>
      <p:cxnSp>
        <p:nvCxnSpPr>
          <p:cNvPr id="22" name="Straight Connector 21"/>
          <p:cNvCxnSpPr>
            <a:stCxn id="18" idx="3"/>
            <a:endCxn id="20" idx="1"/>
          </p:cNvCxnSpPr>
          <p:nvPr/>
        </p:nvCxnSpPr>
        <p:spPr bwMode="auto">
          <a:xfrm>
            <a:off x="3810000" y="4833180"/>
            <a:ext cx="1981200" cy="5520"/>
          </a:xfrm>
          <a:prstGeom prst="line">
            <a:avLst/>
          </a:prstGeom>
          <a:solidFill>
            <a:schemeClr val="accent1"/>
          </a:solidFill>
          <a:ln w="9525" cap="flat" cmpd="sng" algn="ctr">
            <a:solidFill>
              <a:schemeClr val="tx1"/>
            </a:solidFill>
            <a:prstDash val="solid"/>
            <a:round/>
            <a:headEnd type="triangle" w="med" len="med"/>
            <a:tailEnd type="triangl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16" name="Magnetic Disk 15"/>
          <p:cNvSpPr/>
          <p:nvPr/>
        </p:nvSpPr>
        <p:spPr bwMode="auto">
          <a:xfrm>
            <a:off x="8153400" y="4358891"/>
            <a:ext cx="685800" cy="969818"/>
          </a:xfrm>
          <a:prstGeom prst="flowChartMagneticDisk">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200" b="1" i="0" u="none" strike="noStrike" cap="none" normalizeH="0" baseline="0" dirty="0">
                <a:ln>
                  <a:noFill/>
                </a:ln>
                <a:solidFill>
                  <a:schemeClr val="tx1"/>
                </a:solidFill>
                <a:effectLst/>
                <a:latin typeface="Tahoma" charset="0"/>
                <a:ea typeface="ＭＳ Ｐゴシック" charset="0"/>
              </a:rPr>
              <a:t>Session</a:t>
            </a:r>
            <a:br>
              <a:rPr kumimoji="0" lang="en-US" sz="1200" b="1" i="0" u="none" strike="noStrike" cap="none" normalizeH="0" baseline="0" dirty="0">
                <a:ln>
                  <a:noFill/>
                </a:ln>
                <a:solidFill>
                  <a:schemeClr val="tx1"/>
                </a:solidFill>
                <a:effectLst/>
                <a:latin typeface="Tahoma" charset="0"/>
                <a:ea typeface="ＭＳ Ｐゴシック" charset="0"/>
              </a:rPr>
            </a:br>
            <a:r>
              <a:rPr kumimoji="0" lang="en-US" sz="1200" b="1" i="0" u="none" strike="noStrike" cap="none" normalizeH="0" baseline="0" dirty="0">
                <a:ln>
                  <a:noFill/>
                </a:ln>
                <a:solidFill>
                  <a:schemeClr val="tx1"/>
                </a:solidFill>
                <a:effectLst/>
                <a:latin typeface="Tahoma" charset="0"/>
                <a:ea typeface="ＭＳ Ｐゴシック" charset="0"/>
              </a:rPr>
              <a:t>Store</a:t>
            </a:r>
          </a:p>
        </p:txBody>
      </p:sp>
      <p:cxnSp>
        <p:nvCxnSpPr>
          <p:cNvPr id="28" name="Straight Connector 27"/>
          <p:cNvCxnSpPr>
            <a:stCxn id="20" idx="3"/>
            <a:endCxn id="16" idx="2"/>
          </p:cNvCxnSpPr>
          <p:nvPr/>
        </p:nvCxnSpPr>
        <p:spPr bwMode="auto">
          <a:xfrm>
            <a:off x="7772400" y="4838700"/>
            <a:ext cx="381000" cy="5100"/>
          </a:xfrm>
          <a:prstGeom prst="line">
            <a:avLst/>
          </a:prstGeom>
          <a:solidFill>
            <a:schemeClr val="accent1"/>
          </a:solidFill>
          <a:ln w="9525" cap="flat" cmpd="sng" algn="ctr">
            <a:solidFill>
              <a:schemeClr val="tx1"/>
            </a:solidFill>
            <a:prstDash val="solid"/>
            <a:round/>
            <a:headEnd type="triangle" w="med" len="med"/>
            <a:tailEnd type="triangl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32" name="Text Box 4"/>
          <p:cNvSpPr txBox="1">
            <a:spLocks noChangeArrowheads="1"/>
          </p:cNvSpPr>
          <p:nvPr/>
        </p:nvSpPr>
        <p:spPr bwMode="auto">
          <a:xfrm>
            <a:off x="523875" y="5737950"/>
            <a:ext cx="6605335" cy="34042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3296" tIns="46648" rIns="93296" bIns="46648">
            <a:spAutoFit/>
          </a:bodyPr>
          <a:lstStyle>
            <a:lvl1pPr defTabSz="933450">
              <a:defRPr sz="2400">
                <a:solidFill>
                  <a:schemeClr val="tx1"/>
                </a:solidFill>
                <a:latin typeface="Times New Roman" charset="0"/>
                <a:ea typeface="ＭＳ Ｐゴシック" charset="0"/>
              </a:defRPr>
            </a:lvl1pPr>
            <a:lvl2pPr marL="466725" defTabSz="933450">
              <a:defRPr sz="2400">
                <a:solidFill>
                  <a:schemeClr val="tx1"/>
                </a:solidFill>
                <a:latin typeface="Times New Roman" charset="0"/>
                <a:ea typeface="ＭＳ Ｐゴシック" charset="0"/>
              </a:defRPr>
            </a:lvl2pPr>
            <a:lvl3pPr marL="933450" defTabSz="933450">
              <a:defRPr sz="2400">
                <a:solidFill>
                  <a:schemeClr val="tx1"/>
                </a:solidFill>
                <a:latin typeface="Times New Roman" charset="0"/>
                <a:ea typeface="ＭＳ Ｐゴシック" charset="0"/>
              </a:defRPr>
            </a:lvl3pPr>
            <a:lvl4pPr marL="1400175" defTabSz="933450">
              <a:defRPr sz="2400">
                <a:solidFill>
                  <a:schemeClr val="tx1"/>
                </a:solidFill>
                <a:latin typeface="Times New Roman" charset="0"/>
                <a:ea typeface="ＭＳ Ｐゴシック" charset="0"/>
              </a:defRPr>
            </a:lvl4pPr>
            <a:lvl5pPr marL="1865313" defTabSz="933450">
              <a:defRPr sz="2400">
                <a:solidFill>
                  <a:schemeClr val="tx1"/>
                </a:solidFill>
                <a:latin typeface="Times New Roman" charset="0"/>
                <a:ea typeface="ＭＳ Ｐゴシック" charset="0"/>
              </a:defRPr>
            </a:lvl5pPr>
            <a:lvl6pPr marL="2322513" defTabSz="933450" fontAlgn="base">
              <a:spcBef>
                <a:spcPct val="0"/>
              </a:spcBef>
              <a:spcAft>
                <a:spcPct val="0"/>
              </a:spcAft>
              <a:defRPr sz="2400">
                <a:solidFill>
                  <a:schemeClr val="tx1"/>
                </a:solidFill>
                <a:latin typeface="Times New Roman" charset="0"/>
                <a:ea typeface="ＭＳ Ｐゴシック" charset="0"/>
              </a:defRPr>
            </a:lvl6pPr>
            <a:lvl7pPr marL="2779713" defTabSz="933450" fontAlgn="base">
              <a:spcBef>
                <a:spcPct val="0"/>
              </a:spcBef>
              <a:spcAft>
                <a:spcPct val="0"/>
              </a:spcAft>
              <a:defRPr sz="2400">
                <a:solidFill>
                  <a:schemeClr val="tx1"/>
                </a:solidFill>
                <a:latin typeface="Times New Roman" charset="0"/>
                <a:ea typeface="ＭＳ Ｐゴシック" charset="0"/>
              </a:defRPr>
            </a:lvl7pPr>
            <a:lvl8pPr marL="3236913" defTabSz="933450" fontAlgn="base">
              <a:spcBef>
                <a:spcPct val="0"/>
              </a:spcBef>
              <a:spcAft>
                <a:spcPct val="0"/>
              </a:spcAft>
              <a:defRPr sz="2400">
                <a:solidFill>
                  <a:schemeClr val="tx1"/>
                </a:solidFill>
                <a:latin typeface="Times New Roman" charset="0"/>
                <a:ea typeface="ＭＳ Ｐゴシック" charset="0"/>
              </a:defRPr>
            </a:lvl8pPr>
            <a:lvl9pPr marL="3694113" defTabSz="933450" fontAlgn="base">
              <a:spcBef>
                <a:spcPct val="0"/>
              </a:spcBef>
              <a:spcAft>
                <a:spcPct val="0"/>
              </a:spcAft>
              <a:defRPr sz="2400">
                <a:solidFill>
                  <a:schemeClr val="tx1"/>
                </a:solidFill>
                <a:latin typeface="Times New Roman" charset="0"/>
                <a:ea typeface="ＭＳ Ｐゴシック" charset="0"/>
              </a:defRPr>
            </a:lvl9pPr>
          </a:lstStyle>
          <a:p>
            <a:r>
              <a:rPr lang="en-US" sz="1600" b="1" dirty="0">
                <a:solidFill>
                  <a:srgbClr val="FF0000"/>
                </a:solidFill>
                <a:latin typeface="Arial" charset="0"/>
              </a:rPr>
              <a:t>To improve scalability stateless is preferred over </a:t>
            </a:r>
            <a:r>
              <a:rPr lang="en-US" sz="1600" b="1" dirty="0" err="1">
                <a:solidFill>
                  <a:srgbClr val="FF0000"/>
                </a:solidFill>
                <a:latin typeface="Arial" charset="0"/>
              </a:rPr>
              <a:t>stateful</a:t>
            </a:r>
            <a:r>
              <a:rPr lang="en-US" sz="1600" b="1" dirty="0">
                <a:solidFill>
                  <a:srgbClr val="FF0000"/>
                </a:solidFill>
                <a:latin typeface="Arial" charset="0"/>
              </a:rPr>
              <a:t> services</a:t>
            </a:r>
          </a:p>
        </p:txBody>
      </p:sp>
    </p:spTree>
    <p:extLst>
      <p:ext uri="{BB962C8B-B14F-4D97-AF65-F5344CB8AC3E}">
        <p14:creationId xmlns:p14="http://schemas.microsoft.com/office/powerpoint/2010/main" val="391933229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a:xfrm>
            <a:off x="6858000" y="6248400"/>
            <a:ext cx="1905000" cy="457200"/>
          </a:xfrm>
        </p:spPr>
        <p:txBody>
          <a:bodyPr/>
          <a:lstStyle/>
          <a:p>
            <a:fld id="{02351247-9CC6-084F-84F6-5F0BCF662951}" type="slidenum">
              <a:rPr lang="en-US"/>
              <a:pPr/>
              <a:t>33</a:t>
            </a:fld>
            <a:endParaRPr lang="en-US"/>
          </a:p>
        </p:txBody>
      </p:sp>
      <p:sp>
        <p:nvSpPr>
          <p:cNvPr id="736258" name="Rectangle 2"/>
          <p:cNvSpPr>
            <a:spLocks noGrp="1" noChangeArrowheads="1"/>
          </p:cNvSpPr>
          <p:nvPr>
            <p:ph type="title"/>
          </p:nvPr>
        </p:nvSpPr>
        <p:spPr>
          <a:xfrm>
            <a:off x="914400" y="228600"/>
            <a:ext cx="7772400" cy="1143000"/>
          </a:xfrm>
        </p:spPr>
        <p:txBody>
          <a:bodyPr/>
          <a:lstStyle/>
          <a:p>
            <a:pPr defTabSz="895350"/>
            <a:r>
              <a:rPr lang="en-US" dirty="0"/>
              <a:t>The Architectural Components – Messages - Request</a:t>
            </a:r>
          </a:p>
        </p:txBody>
      </p:sp>
      <p:cxnSp>
        <p:nvCxnSpPr>
          <p:cNvPr id="20" name="Straight Connector 19"/>
          <p:cNvCxnSpPr/>
          <p:nvPr/>
        </p:nvCxnSpPr>
        <p:spPr bwMode="auto">
          <a:xfrm flipH="1">
            <a:off x="914400" y="5334000"/>
            <a:ext cx="6324600" cy="0"/>
          </a:xfrm>
          <a:prstGeom prst="line">
            <a:avLst/>
          </a:prstGeom>
          <a:solidFill>
            <a:schemeClr val="accent1"/>
          </a:solidFill>
          <a:ln w="9525" cap="flat" cmpd="sng" algn="ctr">
            <a:solidFill>
              <a:schemeClr val="tx1"/>
            </a:solidFill>
            <a:prstDash val="solid"/>
            <a:round/>
            <a:headEnd type="triangl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18" name="TextBox 17"/>
          <p:cNvSpPr txBox="1"/>
          <p:nvPr/>
        </p:nvSpPr>
        <p:spPr>
          <a:xfrm rot="5400000">
            <a:off x="7139411" y="5101968"/>
            <a:ext cx="508443" cy="461665"/>
          </a:xfrm>
          <a:prstGeom prst="rect">
            <a:avLst/>
          </a:prstGeom>
          <a:noFill/>
        </p:spPr>
        <p:txBody>
          <a:bodyPr wrap="none" rtlCol="0">
            <a:spAutoFit/>
          </a:bodyPr>
          <a:lstStyle/>
          <a:p>
            <a:r>
              <a:rPr lang="en-US" b="1" dirty="0">
                <a:latin typeface="BlairMdITC TT-Medium"/>
                <a:cs typeface="BlairMdITC TT-Medium"/>
              </a:rPr>
              <a:t>U</a:t>
            </a:r>
          </a:p>
        </p:txBody>
      </p:sp>
      <p:sp>
        <p:nvSpPr>
          <p:cNvPr id="27" name="Rectangle 26"/>
          <p:cNvSpPr/>
          <p:nvPr/>
        </p:nvSpPr>
        <p:spPr bwMode="auto">
          <a:xfrm rot="16200000">
            <a:off x="6553199" y="3581400"/>
            <a:ext cx="4114801" cy="762000"/>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Tahoma" charset="0"/>
                <a:ea typeface="ＭＳ Ｐゴシック" charset="0"/>
              </a:rPr>
              <a:t>Service</a:t>
            </a:r>
            <a:r>
              <a:rPr kumimoji="0" lang="en-US" sz="2400" b="0" i="0" u="none" strike="noStrike" cap="none" normalizeH="0" dirty="0">
                <a:ln>
                  <a:noFill/>
                </a:ln>
                <a:solidFill>
                  <a:schemeClr val="tx1"/>
                </a:solidFill>
                <a:effectLst/>
                <a:latin typeface="Tahoma" charset="0"/>
                <a:ea typeface="ＭＳ Ｐゴシック" charset="0"/>
              </a:rPr>
              <a:t> Implementation</a:t>
            </a:r>
            <a:endParaRPr kumimoji="0" lang="en-US" sz="2400" b="0" i="0" u="none" strike="noStrike" cap="none" normalizeH="0" baseline="0" dirty="0">
              <a:ln>
                <a:noFill/>
              </a:ln>
              <a:solidFill>
                <a:schemeClr val="tx1"/>
              </a:solidFill>
              <a:effectLst/>
              <a:latin typeface="Tahoma" charset="0"/>
              <a:ea typeface="ＭＳ Ｐゴシック" charset="0"/>
            </a:endParaRPr>
          </a:p>
        </p:txBody>
      </p:sp>
      <p:cxnSp>
        <p:nvCxnSpPr>
          <p:cNvPr id="28" name="Straight Connector 27"/>
          <p:cNvCxnSpPr>
            <a:endCxn id="29" idx="6"/>
          </p:cNvCxnSpPr>
          <p:nvPr/>
        </p:nvCxnSpPr>
        <p:spPr bwMode="auto">
          <a:xfrm flipH="1">
            <a:off x="7848599" y="5334000"/>
            <a:ext cx="381000"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29" name="Oval 28"/>
          <p:cNvSpPr/>
          <p:nvPr/>
        </p:nvSpPr>
        <p:spPr bwMode="auto">
          <a:xfrm>
            <a:off x="7543799" y="5181600"/>
            <a:ext cx="304800" cy="304800"/>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Tahoma" charset="0"/>
              <a:ea typeface="ＭＳ Ｐゴシック" charset="0"/>
            </a:endParaRPr>
          </a:p>
        </p:txBody>
      </p:sp>
      <p:sp>
        <p:nvSpPr>
          <p:cNvPr id="19" name="Rectangle 18"/>
          <p:cNvSpPr/>
          <p:nvPr/>
        </p:nvSpPr>
        <p:spPr bwMode="auto">
          <a:xfrm rot="16200000">
            <a:off x="-1524000" y="3581401"/>
            <a:ext cx="4114801" cy="762000"/>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Tahoma" charset="0"/>
                <a:ea typeface="ＭＳ Ｐゴシック" charset="0"/>
              </a:rPr>
              <a:t>Service</a:t>
            </a:r>
            <a:r>
              <a:rPr kumimoji="0" lang="en-US" sz="2400" b="0" i="0" u="none" strike="noStrike" cap="none" normalizeH="0" dirty="0">
                <a:ln>
                  <a:noFill/>
                </a:ln>
                <a:solidFill>
                  <a:schemeClr val="tx1"/>
                </a:solidFill>
                <a:effectLst/>
                <a:latin typeface="Tahoma" charset="0"/>
                <a:ea typeface="ＭＳ Ｐゴシック" charset="0"/>
              </a:rPr>
              <a:t> Consumer</a:t>
            </a:r>
            <a:endParaRPr kumimoji="0" lang="en-US" sz="2400" b="0" i="0" u="none" strike="noStrike" cap="none" normalizeH="0" baseline="0" dirty="0">
              <a:ln>
                <a:noFill/>
              </a:ln>
              <a:solidFill>
                <a:schemeClr val="tx1"/>
              </a:solidFill>
              <a:effectLst/>
              <a:latin typeface="Tahoma" charset="0"/>
              <a:ea typeface="ＭＳ Ｐゴシック" charset="0"/>
            </a:endParaRPr>
          </a:p>
        </p:txBody>
      </p:sp>
      <p:sp>
        <p:nvSpPr>
          <p:cNvPr id="8" name="Rectangle 7"/>
          <p:cNvSpPr/>
          <p:nvPr/>
        </p:nvSpPr>
        <p:spPr>
          <a:xfrm>
            <a:off x="2057400" y="1982212"/>
            <a:ext cx="4572000" cy="3046988"/>
          </a:xfrm>
          <a:prstGeom prst="rect">
            <a:avLst/>
          </a:prstGeom>
        </p:spPr>
        <p:txBody>
          <a:bodyPr>
            <a:spAutoFit/>
          </a:bodyPr>
          <a:lstStyle/>
          <a:p>
            <a:r>
              <a:rPr lang="en-US" sz="1600" dirty="0"/>
              <a:t>&lt;</a:t>
            </a:r>
            <a:r>
              <a:rPr lang="en-US" sz="1600" dirty="0" err="1"/>
              <a:t>soapenv:Envelope</a:t>
            </a:r>
            <a:r>
              <a:rPr lang="en-US" sz="1600" dirty="0"/>
              <a:t> </a:t>
            </a:r>
            <a:r>
              <a:rPr lang="en-US" sz="1600" dirty="0" err="1"/>
              <a:t>xmlns:soapenv</a:t>
            </a:r>
            <a:r>
              <a:rPr lang="en-US" sz="1600" dirty="0"/>
              <a:t>="http://</a:t>
            </a:r>
            <a:r>
              <a:rPr lang="en-US" sz="1600" dirty="0" err="1"/>
              <a:t>schemas.xmlsoap.org</a:t>
            </a:r>
            <a:r>
              <a:rPr lang="en-US" sz="1600" dirty="0"/>
              <a:t>/soap/envelope/" </a:t>
            </a:r>
            <a:r>
              <a:rPr lang="en-US" sz="1600" dirty="0" err="1"/>
              <a:t>xmlns:com</a:t>
            </a:r>
            <a:r>
              <a:rPr lang="en-US" sz="1600" dirty="0"/>
              <a:t>="http://</a:t>
            </a:r>
            <a:r>
              <a:rPr lang="en-US" sz="1600" dirty="0" err="1"/>
              <a:t>com.drexel.ws.messages</a:t>
            </a:r>
            <a:r>
              <a:rPr lang="en-US" sz="1600" dirty="0"/>
              <a:t>"&gt;</a:t>
            </a:r>
          </a:p>
          <a:p>
            <a:r>
              <a:rPr lang="en-US" sz="1600" dirty="0"/>
              <a:t>   &lt;</a:t>
            </a:r>
            <a:r>
              <a:rPr lang="en-US" sz="1600" dirty="0" err="1"/>
              <a:t>soapenv:Header</a:t>
            </a:r>
            <a:r>
              <a:rPr lang="en-US" sz="1600" dirty="0"/>
              <a:t>/&gt;</a:t>
            </a:r>
          </a:p>
          <a:p>
            <a:r>
              <a:rPr lang="en-US" sz="1600" dirty="0"/>
              <a:t>   &lt;</a:t>
            </a:r>
            <a:r>
              <a:rPr lang="en-US" sz="1600" dirty="0" err="1"/>
              <a:t>soapenv:Body</a:t>
            </a:r>
            <a:r>
              <a:rPr lang="en-US" sz="1600" dirty="0"/>
              <a:t>&gt;</a:t>
            </a:r>
          </a:p>
          <a:p>
            <a:r>
              <a:rPr lang="en-US" sz="1600" dirty="0"/>
              <a:t>      &lt;</a:t>
            </a:r>
            <a:r>
              <a:rPr lang="en-US" sz="1600" dirty="0" err="1"/>
              <a:t>com:PublicationRequest</a:t>
            </a:r>
            <a:r>
              <a:rPr lang="en-US" sz="1600" dirty="0"/>
              <a:t>&gt;</a:t>
            </a:r>
          </a:p>
          <a:p>
            <a:r>
              <a:rPr lang="en-US" sz="1600" dirty="0"/>
              <a:t>         &lt;</a:t>
            </a:r>
            <a:r>
              <a:rPr lang="en-US" sz="1600" dirty="0" err="1"/>
              <a:t>com:RequestType</a:t>
            </a:r>
            <a:r>
              <a:rPr lang="en-US" sz="1600" dirty="0"/>
              <a:t>&gt;</a:t>
            </a:r>
          </a:p>
          <a:p>
            <a:r>
              <a:rPr lang="en-US" sz="1600" dirty="0"/>
              <a:t>	&lt;</a:t>
            </a:r>
            <a:r>
              <a:rPr lang="en-US" sz="1600" dirty="0" err="1"/>
              <a:t>com:GetAll</a:t>
            </a:r>
            <a:r>
              <a:rPr lang="en-US" sz="1600" dirty="0"/>
              <a:t>&gt;&lt;/</a:t>
            </a:r>
            <a:r>
              <a:rPr lang="en-US" sz="1600" dirty="0" err="1"/>
              <a:t>com:GetAll</a:t>
            </a:r>
            <a:r>
              <a:rPr lang="en-US" sz="1600" dirty="0"/>
              <a:t>&gt;</a:t>
            </a:r>
          </a:p>
          <a:p>
            <a:r>
              <a:rPr lang="en-US" sz="1600" dirty="0"/>
              <a:t>         &lt;/</a:t>
            </a:r>
            <a:r>
              <a:rPr lang="en-US" sz="1600" dirty="0" err="1"/>
              <a:t>com:RequestType</a:t>
            </a:r>
            <a:r>
              <a:rPr lang="en-US" sz="1600" dirty="0"/>
              <a:t>&gt;</a:t>
            </a:r>
          </a:p>
          <a:p>
            <a:r>
              <a:rPr lang="en-US" sz="1600" dirty="0"/>
              <a:t>      &lt;/</a:t>
            </a:r>
            <a:r>
              <a:rPr lang="en-US" sz="1600" dirty="0" err="1"/>
              <a:t>com:PublicationRequest</a:t>
            </a:r>
            <a:r>
              <a:rPr lang="en-US" sz="1600" dirty="0"/>
              <a:t>&gt;</a:t>
            </a:r>
          </a:p>
          <a:p>
            <a:r>
              <a:rPr lang="en-US" sz="1600" dirty="0"/>
              <a:t>   &lt;/</a:t>
            </a:r>
            <a:r>
              <a:rPr lang="en-US" sz="1600" dirty="0" err="1"/>
              <a:t>soapenv:Body</a:t>
            </a:r>
            <a:r>
              <a:rPr lang="en-US" sz="1600" dirty="0"/>
              <a:t>&gt;</a:t>
            </a:r>
          </a:p>
          <a:p>
            <a:r>
              <a:rPr lang="en-US" sz="1600" dirty="0"/>
              <a:t>&lt;/</a:t>
            </a:r>
            <a:r>
              <a:rPr lang="en-US" sz="1600" dirty="0" err="1"/>
              <a:t>soapenv:Envelope</a:t>
            </a:r>
            <a:r>
              <a:rPr lang="en-US" sz="1600" dirty="0"/>
              <a:t>&gt;</a:t>
            </a:r>
          </a:p>
        </p:txBody>
      </p:sp>
    </p:spTree>
    <p:extLst>
      <p:ext uri="{BB962C8B-B14F-4D97-AF65-F5344CB8AC3E}">
        <p14:creationId xmlns:p14="http://schemas.microsoft.com/office/powerpoint/2010/main" val="62485408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a:xfrm>
            <a:off x="6858000" y="6248400"/>
            <a:ext cx="1905000" cy="457200"/>
          </a:xfrm>
        </p:spPr>
        <p:txBody>
          <a:bodyPr/>
          <a:lstStyle/>
          <a:p>
            <a:fld id="{02351247-9CC6-084F-84F6-5F0BCF662951}" type="slidenum">
              <a:rPr lang="en-US"/>
              <a:pPr/>
              <a:t>34</a:t>
            </a:fld>
            <a:endParaRPr lang="en-US"/>
          </a:p>
        </p:txBody>
      </p:sp>
      <p:sp>
        <p:nvSpPr>
          <p:cNvPr id="736258" name="Rectangle 2"/>
          <p:cNvSpPr>
            <a:spLocks noGrp="1" noChangeArrowheads="1"/>
          </p:cNvSpPr>
          <p:nvPr>
            <p:ph type="title"/>
          </p:nvPr>
        </p:nvSpPr>
        <p:spPr>
          <a:xfrm>
            <a:off x="914400" y="228600"/>
            <a:ext cx="7772400" cy="1143000"/>
          </a:xfrm>
        </p:spPr>
        <p:txBody>
          <a:bodyPr/>
          <a:lstStyle/>
          <a:p>
            <a:pPr defTabSz="895350"/>
            <a:r>
              <a:rPr lang="en-US" dirty="0"/>
              <a:t>The Architectural Components – Messages - Response</a:t>
            </a:r>
          </a:p>
        </p:txBody>
      </p:sp>
      <p:cxnSp>
        <p:nvCxnSpPr>
          <p:cNvPr id="20" name="Straight Connector 19"/>
          <p:cNvCxnSpPr/>
          <p:nvPr/>
        </p:nvCxnSpPr>
        <p:spPr bwMode="auto">
          <a:xfrm flipH="1">
            <a:off x="914400" y="2261578"/>
            <a:ext cx="6324600" cy="0"/>
          </a:xfrm>
          <a:prstGeom prst="line">
            <a:avLst/>
          </a:prstGeom>
          <a:solidFill>
            <a:schemeClr val="accent1"/>
          </a:solidFill>
          <a:ln w="9525" cap="flat" cmpd="sng" algn="ctr">
            <a:solidFill>
              <a:schemeClr val="tx1"/>
            </a:solidFill>
            <a:prstDash val="solid"/>
            <a:round/>
            <a:headEnd type="none" w="med" len="med"/>
            <a:tailEnd type="triangl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18" name="TextBox 17"/>
          <p:cNvSpPr txBox="1"/>
          <p:nvPr/>
        </p:nvSpPr>
        <p:spPr>
          <a:xfrm rot="5400000">
            <a:off x="7139411" y="2029546"/>
            <a:ext cx="508443" cy="461665"/>
          </a:xfrm>
          <a:prstGeom prst="rect">
            <a:avLst/>
          </a:prstGeom>
          <a:noFill/>
        </p:spPr>
        <p:txBody>
          <a:bodyPr wrap="none" rtlCol="0">
            <a:spAutoFit/>
          </a:bodyPr>
          <a:lstStyle/>
          <a:p>
            <a:r>
              <a:rPr lang="en-US" b="1" dirty="0">
                <a:latin typeface="BlairMdITC TT-Medium"/>
                <a:cs typeface="BlairMdITC TT-Medium"/>
              </a:rPr>
              <a:t>U</a:t>
            </a:r>
          </a:p>
        </p:txBody>
      </p:sp>
      <p:sp>
        <p:nvSpPr>
          <p:cNvPr id="27" name="Rectangle 26"/>
          <p:cNvSpPr/>
          <p:nvPr/>
        </p:nvSpPr>
        <p:spPr bwMode="auto">
          <a:xfrm rot="16200000">
            <a:off x="6553199" y="3581400"/>
            <a:ext cx="4114801" cy="762000"/>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Tahoma" charset="0"/>
                <a:ea typeface="ＭＳ Ｐゴシック" charset="0"/>
              </a:rPr>
              <a:t>Service</a:t>
            </a:r>
            <a:r>
              <a:rPr kumimoji="0" lang="en-US" sz="2400" b="0" i="0" u="none" strike="noStrike" cap="none" normalizeH="0" dirty="0">
                <a:ln>
                  <a:noFill/>
                </a:ln>
                <a:solidFill>
                  <a:schemeClr val="tx1"/>
                </a:solidFill>
                <a:effectLst/>
                <a:latin typeface="Tahoma" charset="0"/>
                <a:ea typeface="ＭＳ Ｐゴシック" charset="0"/>
              </a:rPr>
              <a:t> Implementation</a:t>
            </a:r>
            <a:endParaRPr kumimoji="0" lang="en-US" sz="2400" b="0" i="0" u="none" strike="noStrike" cap="none" normalizeH="0" baseline="0" dirty="0">
              <a:ln>
                <a:noFill/>
              </a:ln>
              <a:solidFill>
                <a:schemeClr val="tx1"/>
              </a:solidFill>
              <a:effectLst/>
              <a:latin typeface="Tahoma" charset="0"/>
              <a:ea typeface="ＭＳ Ｐゴシック" charset="0"/>
            </a:endParaRPr>
          </a:p>
        </p:txBody>
      </p:sp>
      <p:cxnSp>
        <p:nvCxnSpPr>
          <p:cNvPr id="28" name="Straight Connector 27"/>
          <p:cNvCxnSpPr>
            <a:endCxn id="29" idx="6"/>
          </p:cNvCxnSpPr>
          <p:nvPr/>
        </p:nvCxnSpPr>
        <p:spPr bwMode="auto">
          <a:xfrm flipH="1">
            <a:off x="7848599" y="2261578"/>
            <a:ext cx="381000"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29" name="Oval 28"/>
          <p:cNvSpPr/>
          <p:nvPr/>
        </p:nvSpPr>
        <p:spPr bwMode="auto">
          <a:xfrm>
            <a:off x="7543799" y="2109178"/>
            <a:ext cx="304800" cy="304800"/>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Tahoma" charset="0"/>
              <a:ea typeface="ＭＳ Ｐゴシック" charset="0"/>
            </a:endParaRPr>
          </a:p>
        </p:txBody>
      </p:sp>
      <p:sp>
        <p:nvSpPr>
          <p:cNvPr id="19" name="Rectangle 18"/>
          <p:cNvSpPr/>
          <p:nvPr/>
        </p:nvSpPr>
        <p:spPr bwMode="auto">
          <a:xfrm rot="16200000">
            <a:off x="-1524000" y="3581401"/>
            <a:ext cx="4114801" cy="762000"/>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Tahoma" charset="0"/>
                <a:ea typeface="ＭＳ Ｐゴシック" charset="0"/>
              </a:rPr>
              <a:t>Service</a:t>
            </a:r>
            <a:r>
              <a:rPr kumimoji="0" lang="en-US" sz="2400" b="0" i="0" u="none" strike="noStrike" cap="none" normalizeH="0" dirty="0">
                <a:ln>
                  <a:noFill/>
                </a:ln>
                <a:solidFill>
                  <a:schemeClr val="tx1"/>
                </a:solidFill>
                <a:effectLst/>
                <a:latin typeface="Tahoma" charset="0"/>
                <a:ea typeface="ＭＳ Ｐゴシック" charset="0"/>
              </a:rPr>
              <a:t> Consumer</a:t>
            </a:r>
            <a:endParaRPr kumimoji="0" lang="en-US" sz="2400" b="0" i="0" u="none" strike="noStrike" cap="none" normalizeH="0" baseline="0" dirty="0">
              <a:ln>
                <a:noFill/>
              </a:ln>
              <a:solidFill>
                <a:schemeClr val="tx1"/>
              </a:solidFill>
              <a:effectLst/>
              <a:latin typeface="Tahoma" charset="0"/>
              <a:ea typeface="ＭＳ Ｐゴシック" charset="0"/>
            </a:endParaRPr>
          </a:p>
        </p:txBody>
      </p:sp>
      <p:sp>
        <p:nvSpPr>
          <p:cNvPr id="2" name="Rectangle 1"/>
          <p:cNvSpPr/>
          <p:nvPr/>
        </p:nvSpPr>
        <p:spPr>
          <a:xfrm>
            <a:off x="1524000" y="2451081"/>
            <a:ext cx="6172200" cy="3416319"/>
          </a:xfrm>
          <a:prstGeom prst="rect">
            <a:avLst/>
          </a:prstGeom>
        </p:spPr>
        <p:txBody>
          <a:bodyPr wrap="square">
            <a:spAutoFit/>
          </a:bodyPr>
          <a:lstStyle/>
          <a:p>
            <a:r>
              <a:rPr lang="en-US" sz="1200" dirty="0"/>
              <a:t>&lt;</a:t>
            </a:r>
            <a:r>
              <a:rPr lang="en-US" sz="1200" dirty="0" err="1"/>
              <a:t>SOAP-ENV:Envelope</a:t>
            </a:r>
            <a:r>
              <a:rPr lang="en-US" sz="1200" dirty="0"/>
              <a:t> </a:t>
            </a:r>
            <a:r>
              <a:rPr lang="en-US" sz="1200" dirty="0" err="1"/>
              <a:t>xmlns:SOAP-ENV</a:t>
            </a:r>
            <a:r>
              <a:rPr lang="en-US" sz="1200" dirty="0"/>
              <a:t>="http://</a:t>
            </a:r>
            <a:r>
              <a:rPr lang="en-US" sz="1200" dirty="0" err="1"/>
              <a:t>schemas.xmlsoap.org</a:t>
            </a:r>
            <a:r>
              <a:rPr lang="en-US" sz="1200" dirty="0"/>
              <a:t>/soap/envelope/"&gt;</a:t>
            </a:r>
          </a:p>
          <a:p>
            <a:r>
              <a:rPr lang="en-US" sz="1200" dirty="0"/>
              <a:t>   &lt;</a:t>
            </a:r>
            <a:r>
              <a:rPr lang="en-US" sz="1200" dirty="0" err="1"/>
              <a:t>SOAP-ENV:Header</a:t>
            </a:r>
            <a:r>
              <a:rPr lang="en-US" sz="1200" dirty="0"/>
              <a:t>/&gt;</a:t>
            </a:r>
          </a:p>
          <a:p>
            <a:r>
              <a:rPr lang="en-US" sz="1200" dirty="0"/>
              <a:t>   &lt;</a:t>
            </a:r>
            <a:r>
              <a:rPr lang="en-US" sz="1200" dirty="0" err="1"/>
              <a:t>SOAP-ENV:Body</a:t>
            </a:r>
            <a:r>
              <a:rPr lang="en-US" sz="1200" dirty="0"/>
              <a:t>&gt;</a:t>
            </a:r>
          </a:p>
          <a:p>
            <a:r>
              <a:rPr lang="en-US" sz="1200" dirty="0"/>
              <a:t>      &lt;ns2:PublicationResponse xmlns:ns2="http://</a:t>
            </a:r>
            <a:r>
              <a:rPr lang="en-US" sz="1200" dirty="0" err="1"/>
              <a:t>com.drexel.ws.messages</a:t>
            </a:r>
            <a:r>
              <a:rPr lang="en-US" sz="1200" dirty="0"/>
              <a:t>"&gt;</a:t>
            </a:r>
          </a:p>
          <a:p>
            <a:r>
              <a:rPr lang="en-US" sz="1200" dirty="0"/>
              <a:t>         &lt;ns2:Article id="1"&gt;</a:t>
            </a:r>
          </a:p>
          <a:p>
            <a:r>
              <a:rPr lang="en-US" sz="1200" dirty="0"/>
              <a:t>            &lt;ns2:Title&gt;title&lt;/ns2:Title&gt;</a:t>
            </a:r>
          </a:p>
          <a:p>
            <a:r>
              <a:rPr lang="en-US" sz="1200" dirty="0"/>
              <a:t>            &lt;ns2:AuthorList&gt;</a:t>
            </a:r>
          </a:p>
          <a:p>
            <a:r>
              <a:rPr lang="en-US" sz="1200" dirty="0"/>
              <a:t>               &lt;ns2:Author&gt;Brian&lt;/ns2:Author&gt;</a:t>
            </a:r>
          </a:p>
          <a:p>
            <a:r>
              <a:rPr lang="en-US" sz="1200" dirty="0"/>
              <a:t>               &lt;ns2:Author&gt;Ben&lt;/ns2:Author&gt;</a:t>
            </a:r>
          </a:p>
          <a:p>
            <a:r>
              <a:rPr lang="en-US" sz="1200" dirty="0"/>
              <a:t>            &lt;/ns2:AuthorList&gt;</a:t>
            </a:r>
          </a:p>
          <a:p>
            <a:r>
              <a:rPr lang="en-US" sz="1200" dirty="0"/>
              <a:t>            &lt;ns2:Cite&gt;by </a:t>
            </a:r>
            <a:r>
              <a:rPr lang="en-US" sz="1200" dirty="0" err="1"/>
              <a:t>xxxx</a:t>
            </a:r>
            <a:r>
              <a:rPr lang="en-US" sz="1200" dirty="0"/>
              <a:t>&lt;/ns2:Cite&gt;</a:t>
            </a:r>
          </a:p>
          <a:p>
            <a:r>
              <a:rPr lang="en-US" sz="1200" dirty="0"/>
              <a:t>            &lt;ns2:PubDate&gt;10/10/2010&lt;/ns2:PubDate&gt;</a:t>
            </a:r>
          </a:p>
          <a:p>
            <a:r>
              <a:rPr lang="en-US" sz="1200" dirty="0"/>
              <a:t>            &lt;ns2:Abstract&gt;abstract&lt;/ns2:Abstract&gt;</a:t>
            </a:r>
          </a:p>
          <a:p>
            <a:r>
              <a:rPr lang="en-US" sz="1200" dirty="0"/>
              <a:t>            &lt;ns2:PubLink&gt;http://</a:t>
            </a:r>
            <a:r>
              <a:rPr lang="en-US" sz="1200" dirty="0" err="1"/>
              <a:t>xxx.yy.com</a:t>
            </a:r>
            <a:r>
              <a:rPr lang="en-US" sz="1200" dirty="0"/>
              <a:t>/</a:t>
            </a:r>
            <a:r>
              <a:rPr lang="en-US" sz="1200" dirty="0" err="1"/>
              <a:t>xxx.pdf</a:t>
            </a:r>
            <a:r>
              <a:rPr lang="en-US" sz="1200" dirty="0"/>
              <a:t>&lt;/ns2:PubLink&gt;</a:t>
            </a:r>
          </a:p>
          <a:p>
            <a:r>
              <a:rPr lang="en-US" sz="1200" dirty="0"/>
              <a:t>         &lt;/ns2:Article&gt;</a:t>
            </a:r>
          </a:p>
          <a:p>
            <a:r>
              <a:rPr lang="en-US" sz="1200" dirty="0"/>
              <a:t>      &lt;/ns2:PublicationResponse&gt;</a:t>
            </a:r>
          </a:p>
          <a:p>
            <a:r>
              <a:rPr lang="en-US" sz="1200" dirty="0"/>
              <a:t>   &lt;/</a:t>
            </a:r>
            <a:r>
              <a:rPr lang="en-US" sz="1200" dirty="0" err="1"/>
              <a:t>SOAP-ENV:Body</a:t>
            </a:r>
            <a:r>
              <a:rPr lang="en-US" sz="1200" dirty="0"/>
              <a:t>&gt;</a:t>
            </a:r>
          </a:p>
          <a:p>
            <a:r>
              <a:rPr lang="en-US" sz="1200" dirty="0"/>
              <a:t>&lt;/</a:t>
            </a:r>
            <a:r>
              <a:rPr lang="en-US" sz="1200" dirty="0" err="1"/>
              <a:t>SOAP-ENV:Envelope</a:t>
            </a:r>
            <a:r>
              <a:rPr lang="en-US" sz="1200" dirty="0"/>
              <a:t>&gt;</a:t>
            </a:r>
          </a:p>
        </p:txBody>
      </p:sp>
    </p:spTree>
    <p:extLst>
      <p:ext uri="{BB962C8B-B14F-4D97-AF65-F5344CB8AC3E}">
        <p14:creationId xmlns:p14="http://schemas.microsoft.com/office/powerpoint/2010/main" val="339080559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a:xfrm>
            <a:off x="6858000" y="6248400"/>
            <a:ext cx="1905000" cy="457200"/>
          </a:xfrm>
        </p:spPr>
        <p:txBody>
          <a:bodyPr/>
          <a:lstStyle/>
          <a:p>
            <a:fld id="{02351247-9CC6-084F-84F6-5F0BCF662951}" type="slidenum">
              <a:rPr lang="en-US"/>
              <a:pPr/>
              <a:t>35</a:t>
            </a:fld>
            <a:endParaRPr lang="en-US"/>
          </a:p>
        </p:txBody>
      </p:sp>
      <p:sp>
        <p:nvSpPr>
          <p:cNvPr id="736258" name="Rectangle 2"/>
          <p:cNvSpPr>
            <a:spLocks noGrp="1" noChangeArrowheads="1"/>
          </p:cNvSpPr>
          <p:nvPr>
            <p:ph type="title"/>
          </p:nvPr>
        </p:nvSpPr>
        <p:spPr>
          <a:xfrm>
            <a:off x="914400" y="228600"/>
            <a:ext cx="7772400" cy="1143000"/>
          </a:xfrm>
        </p:spPr>
        <p:txBody>
          <a:bodyPr/>
          <a:lstStyle/>
          <a:p>
            <a:pPr defTabSz="895350"/>
            <a:r>
              <a:rPr lang="en-US" dirty="0"/>
              <a:t>The Architectural Components – Messages – Request/Response REST</a:t>
            </a:r>
          </a:p>
        </p:txBody>
      </p:sp>
      <p:cxnSp>
        <p:nvCxnSpPr>
          <p:cNvPr id="20" name="Straight Connector 19"/>
          <p:cNvCxnSpPr/>
          <p:nvPr/>
        </p:nvCxnSpPr>
        <p:spPr bwMode="auto">
          <a:xfrm flipH="1">
            <a:off x="914400" y="2389021"/>
            <a:ext cx="6324600" cy="0"/>
          </a:xfrm>
          <a:prstGeom prst="line">
            <a:avLst/>
          </a:prstGeom>
          <a:solidFill>
            <a:schemeClr val="accent1"/>
          </a:solidFill>
          <a:ln w="9525" cap="flat" cmpd="sng" algn="ctr">
            <a:solidFill>
              <a:schemeClr val="tx1"/>
            </a:solidFill>
            <a:prstDash val="solid"/>
            <a:round/>
            <a:headEnd type="triangle" w="med" len="med"/>
            <a:tailEnd type="triangl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18" name="TextBox 17"/>
          <p:cNvSpPr txBox="1"/>
          <p:nvPr/>
        </p:nvSpPr>
        <p:spPr>
          <a:xfrm rot="5400000">
            <a:off x="7139411" y="2156989"/>
            <a:ext cx="508443" cy="461665"/>
          </a:xfrm>
          <a:prstGeom prst="rect">
            <a:avLst/>
          </a:prstGeom>
          <a:noFill/>
        </p:spPr>
        <p:txBody>
          <a:bodyPr wrap="none" rtlCol="0">
            <a:spAutoFit/>
          </a:bodyPr>
          <a:lstStyle/>
          <a:p>
            <a:r>
              <a:rPr lang="en-US" b="1" dirty="0">
                <a:latin typeface="BlairMdITC TT-Medium"/>
                <a:cs typeface="BlairMdITC TT-Medium"/>
              </a:rPr>
              <a:t>U</a:t>
            </a:r>
          </a:p>
        </p:txBody>
      </p:sp>
      <p:sp>
        <p:nvSpPr>
          <p:cNvPr id="27" name="Rectangle 26"/>
          <p:cNvSpPr/>
          <p:nvPr/>
        </p:nvSpPr>
        <p:spPr bwMode="auto">
          <a:xfrm rot="16200000">
            <a:off x="6553199" y="3581400"/>
            <a:ext cx="4114801" cy="762000"/>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Tahoma" charset="0"/>
                <a:ea typeface="ＭＳ Ｐゴシック" charset="0"/>
              </a:rPr>
              <a:t>Service</a:t>
            </a:r>
            <a:r>
              <a:rPr kumimoji="0" lang="en-US" sz="2400" b="0" i="0" u="none" strike="noStrike" cap="none" normalizeH="0" dirty="0">
                <a:ln>
                  <a:noFill/>
                </a:ln>
                <a:solidFill>
                  <a:schemeClr val="tx1"/>
                </a:solidFill>
                <a:effectLst/>
                <a:latin typeface="Tahoma" charset="0"/>
                <a:ea typeface="ＭＳ Ｐゴシック" charset="0"/>
              </a:rPr>
              <a:t> Implementation</a:t>
            </a:r>
            <a:endParaRPr kumimoji="0" lang="en-US" sz="2400" b="0" i="0" u="none" strike="noStrike" cap="none" normalizeH="0" baseline="0" dirty="0">
              <a:ln>
                <a:noFill/>
              </a:ln>
              <a:solidFill>
                <a:schemeClr val="tx1"/>
              </a:solidFill>
              <a:effectLst/>
              <a:latin typeface="Tahoma" charset="0"/>
              <a:ea typeface="ＭＳ Ｐゴシック" charset="0"/>
            </a:endParaRPr>
          </a:p>
        </p:txBody>
      </p:sp>
      <p:cxnSp>
        <p:nvCxnSpPr>
          <p:cNvPr id="28" name="Straight Connector 27"/>
          <p:cNvCxnSpPr>
            <a:endCxn id="29" idx="6"/>
          </p:cNvCxnSpPr>
          <p:nvPr/>
        </p:nvCxnSpPr>
        <p:spPr bwMode="auto">
          <a:xfrm flipH="1">
            <a:off x="7848599" y="2389021"/>
            <a:ext cx="381000"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29" name="Oval 28"/>
          <p:cNvSpPr/>
          <p:nvPr/>
        </p:nvSpPr>
        <p:spPr bwMode="auto">
          <a:xfrm>
            <a:off x="7543799" y="2236621"/>
            <a:ext cx="304800" cy="304800"/>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Tahoma" charset="0"/>
              <a:ea typeface="ＭＳ Ｐゴシック" charset="0"/>
            </a:endParaRPr>
          </a:p>
        </p:txBody>
      </p:sp>
      <p:sp>
        <p:nvSpPr>
          <p:cNvPr id="19" name="Rectangle 18"/>
          <p:cNvSpPr/>
          <p:nvPr/>
        </p:nvSpPr>
        <p:spPr bwMode="auto">
          <a:xfrm rot="16200000">
            <a:off x="-1524000" y="3581401"/>
            <a:ext cx="4114801" cy="762000"/>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Tahoma" charset="0"/>
                <a:ea typeface="ＭＳ Ｐゴシック" charset="0"/>
              </a:rPr>
              <a:t>Service</a:t>
            </a:r>
            <a:r>
              <a:rPr kumimoji="0" lang="en-US" sz="2400" b="0" i="0" u="none" strike="noStrike" cap="none" normalizeH="0" dirty="0">
                <a:ln>
                  <a:noFill/>
                </a:ln>
                <a:solidFill>
                  <a:schemeClr val="tx1"/>
                </a:solidFill>
                <a:effectLst/>
                <a:latin typeface="Tahoma" charset="0"/>
                <a:ea typeface="ＭＳ Ｐゴシック" charset="0"/>
              </a:rPr>
              <a:t> Consumer</a:t>
            </a:r>
            <a:endParaRPr kumimoji="0" lang="en-US" sz="2400" b="0" i="0" u="none" strike="noStrike" cap="none" normalizeH="0" baseline="0" dirty="0">
              <a:ln>
                <a:noFill/>
              </a:ln>
              <a:solidFill>
                <a:schemeClr val="tx1"/>
              </a:solidFill>
              <a:effectLst/>
              <a:latin typeface="Tahoma" charset="0"/>
              <a:ea typeface="ＭＳ Ｐゴシック" charset="0"/>
            </a:endParaRPr>
          </a:p>
        </p:txBody>
      </p:sp>
      <p:sp>
        <p:nvSpPr>
          <p:cNvPr id="8" name="Rectangle 7"/>
          <p:cNvSpPr/>
          <p:nvPr/>
        </p:nvSpPr>
        <p:spPr>
          <a:xfrm>
            <a:off x="2057400" y="1982212"/>
            <a:ext cx="4572000" cy="338554"/>
          </a:xfrm>
          <a:prstGeom prst="rect">
            <a:avLst/>
          </a:prstGeom>
        </p:spPr>
        <p:txBody>
          <a:bodyPr>
            <a:spAutoFit/>
          </a:bodyPr>
          <a:lstStyle/>
          <a:p>
            <a:r>
              <a:rPr lang="en-US" sz="1600" dirty="0"/>
              <a:t>GET http://localhost:3000/papers/2</a:t>
            </a:r>
          </a:p>
        </p:txBody>
      </p:sp>
      <p:sp>
        <p:nvSpPr>
          <p:cNvPr id="2" name="Rectangle 1"/>
          <p:cNvSpPr/>
          <p:nvPr/>
        </p:nvSpPr>
        <p:spPr>
          <a:xfrm>
            <a:off x="1143000" y="2438400"/>
            <a:ext cx="6934200" cy="3600985"/>
          </a:xfrm>
          <a:prstGeom prst="rect">
            <a:avLst/>
          </a:prstGeom>
        </p:spPr>
        <p:txBody>
          <a:bodyPr wrap="square">
            <a:spAutoFit/>
          </a:bodyPr>
          <a:lstStyle/>
          <a:p>
            <a:r>
              <a:rPr lang="en-US" sz="1200" dirty="0"/>
              <a:t>{</a:t>
            </a:r>
          </a:p>
          <a:p>
            <a:r>
              <a:rPr lang="en-US" sz="1200" dirty="0"/>
              <a:t>  "id": 2,</a:t>
            </a:r>
          </a:p>
          <a:p>
            <a:r>
              <a:rPr lang="en-US" sz="1200" dirty="0"/>
              <a:t>  "title": "On the Automatic Modularization of Software Systems Using the Bunch Tool",</a:t>
            </a:r>
          </a:p>
          <a:p>
            <a:r>
              <a:rPr lang="en-US" sz="1200" dirty="0"/>
              <a:t>  "cite": "B. S. Mitchell, S. </a:t>
            </a:r>
            <a:r>
              <a:rPr lang="en-US" sz="1200" dirty="0" err="1"/>
              <a:t>Mancoridis</a:t>
            </a:r>
            <a:r>
              <a:rPr lang="en-US" sz="1200" dirty="0"/>
              <a:t> In the IEEE Transactions on Software Engineering, Volume 32, Number 3, 2006, pp. 193-208.",</a:t>
            </a:r>
          </a:p>
          <a:p>
            <a:r>
              <a:rPr lang="en-US" sz="1200" dirty="0"/>
              <a:t>  "link": "pubs/TSE-0035-0304.pdf",</a:t>
            </a:r>
          </a:p>
          <a:p>
            <a:r>
              <a:rPr lang="en-US" sz="1200" dirty="0"/>
              <a:t>  "slides": null,</a:t>
            </a:r>
          </a:p>
          <a:p>
            <a:r>
              <a:rPr lang="en-US" sz="1200" dirty="0"/>
              <a:t>  "abstract": "Since modern software systems are large and complex, appropriate abstractions of their structure are needed to make them more understandable and, thus, easier to maintain. Software clustering techniques are useful to support the creation of these abstractions by producing architectural-level views of a system’s structure directly from its source code. This paper examines the Bunch clustering system which, unlike other software clustering tools, uses search techniques to perform clustering. Bunch produces a subsystem decomposition by partitioning a graph of the entities (e.g., classes) and relations (e.g., function calls) in the source code. Bunch uses a fitness function to evaluate the quality of graph partitions and uses search algorithms to find a satisfactory solution. This paper presents a case study to demonstrate how Bunch can be used to create views of the structure of significant software systems. This paper also outlines research to evaluate the software clustering results produced by Bunch."</a:t>
            </a:r>
          </a:p>
          <a:p>
            <a:r>
              <a:rPr lang="en-US" sz="1200" dirty="0"/>
              <a:t>}</a:t>
            </a:r>
          </a:p>
        </p:txBody>
      </p:sp>
    </p:spTree>
    <p:extLst>
      <p:ext uri="{BB962C8B-B14F-4D97-AF65-F5344CB8AC3E}">
        <p14:creationId xmlns:p14="http://schemas.microsoft.com/office/powerpoint/2010/main" val="424992546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216EFC55-AE42-A24D-871B-8BB55C5177EB}" type="slidenum">
              <a:rPr lang="en-US"/>
              <a:pPr/>
              <a:t>36</a:t>
            </a:fld>
            <a:endParaRPr lang="en-US"/>
          </a:p>
        </p:txBody>
      </p:sp>
      <p:sp>
        <p:nvSpPr>
          <p:cNvPr id="737282" name="Rectangle 2"/>
          <p:cNvSpPr>
            <a:spLocks noGrp="1" noChangeArrowheads="1"/>
          </p:cNvSpPr>
          <p:nvPr>
            <p:ph type="title"/>
          </p:nvPr>
        </p:nvSpPr>
        <p:spPr/>
        <p:txBody>
          <a:bodyPr/>
          <a:lstStyle/>
          <a:p>
            <a:pPr defTabSz="895350"/>
            <a:r>
              <a:rPr lang="en-US" dirty="0"/>
              <a:t>Approaches to Identify Services in a SOA Design</a:t>
            </a:r>
          </a:p>
        </p:txBody>
      </p:sp>
      <p:sp>
        <p:nvSpPr>
          <p:cNvPr id="737283" name="Rectangle 3" descr="Rectangle: Click to edit Master text styles&#10;Second level&#10;Third level&#10;Fourth level&#10;Fifth level"/>
          <p:cNvSpPr>
            <a:spLocks noGrp="1" noChangeArrowheads="1"/>
          </p:cNvSpPr>
          <p:nvPr>
            <p:ph type="body" idx="1"/>
          </p:nvPr>
        </p:nvSpPr>
        <p:spPr>
          <a:xfrm>
            <a:off x="771525" y="1447800"/>
            <a:ext cx="8143875" cy="4972050"/>
          </a:xfrm>
        </p:spPr>
        <p:txBody>
          <a:bodyPr/>
          <a:lstStyle/>
          <a:p>
            <a:pPr marL="236538" indent="-236538" defTabSz="895350"/>
            <a:r>
              <a:rPr lang="en-US" sz="1900" dirty="0"/>
              <a:t>1. Business Process Decomposition</a:t>
            </a:r>
          </a:p>
          <a:p>
            <a:pPr marL="636588" lvl="1" indent="-236538" defTabSz="895350"/>
            <a:r>
              <a:rPr lang="en-US" sz="1500" dirty="0"/>
              <a:t>Businesses can be viewed in terms of their primary processes, these processes can be further subdivided into sub-processes, and then decomposed again into very granular processes.  These are typically called the L1, L2, and L3 processes</a:t>
            </a:r>
          </a:p>
          <a:p>
            <a:pPr marL="636588" lvl="1" indent="-236538" defTabSz="895350"/>
            <a:r>
              <a:rPr lang="en-US" sz="1500" dirty="0"/>
              <a:t>The L3 processes are “logical units of work” that support the business</a:t>
            </a:r>
          </a:p>
          <a:p>
            <a:pPr marL="636588" lvl="1" indent="-236538" defTabSz="895350"/>
            <a:r>
              <a:rPr lang="en-US" sz="1500" dirty="0"/>
              <a:t>Logical units of work have a clear input, output and rules that transform inputs into outputs – these can be services</a:t>
            </a:r>
          </a:p>
          <a:p>
            <a:pPr marL="636588" lvl="1" indent="-236538" defTabSz="895350"/>
            <a:r>
              <a:rPr lang="en-US" sz="1500" dirty="0"/>
              <a:t>Example: </a:t>
            </a:r>
            <a:r>
              <a:rPr lang="en-US" sz="1500" dirty="0" err="1"/>
              <a:t>EnrollCustomerInLoyaltyProgram</a:t>
            </a:r>
            <a:endParaRPr lang="en-US" sz="1500" dirty="0"/>
          </a:p>
          <a:p>
            <a:pPr marL="236538" indent="-236538" defTabSz="895350"/>
            <a:r>
              <a:rPr lang="en-US" sz="1900" dirty="0"/>
              <a:t>2. Business Functions</a:t>
            </a:r>
          </a:p>
          <a:p>
            <a:pPr marL="636588" lvl="1" indent="-236538" defTabSz="895350"/>
            <a:r>
              <a:rPr lang="en-US" sz="1500" dirty="0"/>
              <a:t>Similar to business processes, many organizations operate using a collection of business functions</a:t>
            </a:r>
          </a:p>
          <a:p>
            <a:pPr marL="636588" lvl="1" indent="-236538" defTabSz="895350"/>
            <a:r>
              <a:rPr lang="en-US" sz="1500" dirty="0"/>
              <a:t>Designing around business functions are less likely to be biased by the way the business processes were implemented.</a:t>
            </a:r>
          </a:p>
          <a:p>
            <a:pPr marL="636588" lvl="1" indent="-236538" defTabSz="895350"/>
            <a:r>
              <a:rPr lang="en-US" sz="1500" dirty="0"/>
              <a:t>A function takes the form of y = f(x) where inputs “x” are transformed into a well defined output(s).</a:t>
            </a:r>
          </a:p>
          <a:p>
            <a:pPr marL="636588" lvl="1" indent="-236538" defTabSz="895350"/>
            <a:r>
              <a:rPr lang="en-US" sz="1500" dirty="0"/>
              <a:t>Example:  </a:t>
            </a:r>
            <a:r>
              <a:rPr lang="en-US" sz="1500" dirty="0" err="1"/>
              <a:t>ProcessCustomerPayment</a:t>
            </a:r>
            <a:r>
              <a:rPr lang="en-US" sz="1500" dirty="0"/>
              <a:t>(x) applies x dollars against the customers account</a:t>
            </a:r>
            <a:endParaRPr lang="en-US" sz="1900" dirty="0"/>
          </a:p>
          <a:p>
            <a:pPr marL="636588" lvl="1" indent="-236538" defTabSz="895350"/>
            <a:endParaRPr lang="en-US" sz="1500" dirty="0"/>
          </a:p>
          <a:p>
            <a:pPr marL="636588" lvl="1" indent="-236538" defTabSz="895350"/>
            <a:endParaRPr lang="en-US" sz="1500" dirty="0"/>
          </a:p>
        </p:txBody>
      </p:sp>
    </p:spTree>
    <p:extLst>
      <p:ext uri="{BB962C8B-B14F-4D97-AF65-F5344CB8AC3E}">
        <p14:creationId xmlns:p14="http://schemas.microsoft.com/office/powerpoint/2010/main" val="19364957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216EFC55-AE42-A24D-871B-8BB55C5177EB}" type="slidenum">
              <a:rPr lang="en-US"/>
              <a:pPr/>
              <a:t>37</a:t>
            </a:fld>
            <a:endParaRPr lang="en-US"/>
          </a:p>
        </p:txBody>
      </p:sp>
      <p:sp>
        <p:nvSpPr>
          <p:cNvPr id="737282" name="Rectangle 2"/>
          <p:cNvSpPr>
            <a:spLocks noGrp="1" noChangeArrowheads="1"/>
          </p:cNvSpPr>
          <p:nvPr>
            <p:ph type="title"/>
          </p:nvPr>
        </p:nvSpPr>
        <p:spPr/>
        <p:txBody>
          <a:bodyPr/>
          <a:lstStyle/>
          <a:p>
            <a:pPr defTabSz="895350"/>
            <a:r>
              <a:rPr lang="en-US" dirty="0"/>
              <a:t>Approaches to Identify Services in a SOA Design</a:t>
            </a:r>
          </a:p>
        </p:txBody>
      </p:sp>
      <p:sp>
        <p:nvSpPr>
          <p:cNvPr id="737283" name="Rectangle 3" descr="Rectangle: Click to edit Master text styles&#10;Second level&#10;Third level&#10;Fourth level&#10;Fifth level"/>
          <p:cNvSpPr>
            <a:spLocks noGrp="1" noChangeArrowheads="1"/>
          </p:cNvSpPr>
          <p:nvPr>
            <p:ph type="body" idx="1"/>
          </p:nvPr>
        </p:nvSpPr>
        <p:spPr>
          <a:xfrm>
            <a:off x="771525" y="1733550"/>
            <a:ext cx="8143875" cy="4972050"/>
          </a:xfrm>
        </p:spPr>
        <p:txBody>
          <a:bodyPr/>
          <a:lstStyle/>
          <a:p>
            <a:pPr marL="236538" indent="-236538" defTabSz="895350"/>
            <a:r>
              <a:rPr lang="en-US" sz="1900" dirty="0"/>
              <a:t>3. Look for “Business Entity” Objects in the problem domain</a:t>
            </a:r>
          </a:p>
          <a:p>
            <a:pPr marL="636588" lvl="1" indent="-236538" defTabSz="895350"/>
            <a:r>
              <a:rPr lang="en-US" sz="1500" dirty="0"/>
              <a:t>Most SOA solutions operate on data.  Objects in an OOD work at the table level</a:t>
            </a:r>
          </a:p>
          <a:p>
            <a:pPr marL="636588" lvl="1" indent="-236538" defTabSz="895350"/>
            <a:r>
              <a:rPr lang="en-US" sz="1500" dirty="0"/>
              <a:t>SOA components operate at the business object level</a:t>
            </a:r>
          </a:p>
          <a:p>
            <a:pPr marL="636588" lvl="1" indent="-236538" defTabSz="895350"/>
            <a:r>
              <a:rPr lang="en-US" sz="1500" dirty="0"/>
              <a:t>Look for key business entities in the application domain from the perspective of (C)</a:t>
            </a:r>
            <a:r>
              <a:rPr lang="en-US" sz="1500" dirty="0" err="1"/>
              <a:t>reate</a:t>
            </a:r>
            <a:r>
              <a:rPr lang="en-US" sz="1500" dirty="0"/>
              <a:t>, (R)</a:t>
            </a:r>
            <a:r>
              <a:rPr lang="en-US" sz="1500" dirty="0" err="1"/>
              <a:t>ead</a:t>
            </a:r>
            <a:r>
              <a:rPr lang="en-US" sz="1500" dirty="0"/>
              <a:t>, (U)</a:t>
            </a:r>
            <a:r>
              <a:rPr lang="en-US" sz="1500" dirty="0" err="1"/>
              <a:t>pdate</a:t>
            </a:r>
            <a:r>
              <a:rPr lang="en-US" sz="1500" dirty="0"/>
              <a:t>, or (D)</a:t>
            </a:r>
            <a:r>
              <a:rPr lang="en-US" sz="1500" dirty="0" err="1"/>
              <a:t>elete</a:t>
            </a:r>
            <a:r>
              <a:rPr lang="en-US" sz="1500" dirty="0"/>
              <a:t> operations.</a:t>
            </a:r>
          </a:p>
          <a:p>
            <a:pPr marL="636588" lvl="1" indent="-236538" defTabSz="895350"/>
            <a:r>
              <a:rPr lang="en-US" sz="1500" dirty="0"/>
              <a:t>Examples:  Customer, Payments, Order, </a:t>
            </a:r>
            <a:r>
              <a:rPr lang="en-US" sz="1500" dirty="0" err="1"/>
              <a:t>etc</a:t>
            </a:r>
            <a:endParaRPr lang="en-US" sz="1500" dirty="0"/>
          </a:p>
          <a:p>
            <a:pPr marL="236538" indent="-236538" defTabSz="895350"/>
            <a:r>
              <a:rPr lang="en-US" sz="1900" dirty="0"/>
              <a:t>4. Look at “Ownership and Responsibility” to leverage reusable services built by others (where it makes sense)</a:t>
            </a:r>
          </a:p>
          <a:p>
            <a:pPr marL="636588" lvl="1" indent="-236538" defTabSz="895350"/>
            <a:r>
              <a:rPr lang="en-US" sz="1500" dirty="0"/>
              <a:t>This SOA design attribute is less about identifying a service, and more about identifying who builds, owns and maintains the service.</a:t>
            </a:r>
          </a:p>
          <a:p>
            <a:pPr marL="636588" lvl="1" indent="-236538" defTabSz="895350"/>
            <a:r>
              <a:rPr lang="en-US" sz="1500" dirty="0"/>
              <a:t>Many SOA applications are “mash ups”, combining services from different parties.</a:t>
            </a:r>
          </a:p>
          <a:p>
            <a:pPr marL="636588" lvl="1" indent="-236538" defTabSz="895350"/>
            <a:r>
              <a:rPr lang="en-US" sz="1500" dirty="0"/>
              <a:t>When identifying a service, look for opportunities to reuse services that are offered by others when they are not key to differentiating you application.</a:t>
            </a:r>
          </a:p>
          <a:p>
            <a:pPr marL="636588" lvl="1" indent="-236538" defTabSz="895350"/>
            <a:r>
              <a:rPr lang="en-US" sz="1500" dirty="0"/>
              <a:t>Example:  If you need a service for mapping or geo-coding would you build this yourself, or would you integrate a service offered by </a:t>
            </a:r>
            <a:r>
              <a:rPr lang="en-US" sz="1500" dirty="0" err="1"/>
              <a:t>google</a:t>
            </a:r>
            <a:r>
              <a:rPr lang="en-US" sz="1500" dirty="0"/>
              <a:t>?</a:t>
            </a:r>
          </a:p>
          <a:p>
            <a:pPr marL="636588" lvl="1" indent="-236538" defTabSz="895350"/>
            <a:endParaRPr lang="en-US" sz="1500" dirty="0"/>
          </a:p>
        </p:txBody>
      </p:sp>
    </p:spTree>
    <p:extLst>
      <p:ext uri="{BB962C8B-B14F-4D97-AF65-F5344CB8AC3E}">
        <p14:creationId xmlns:p14="http://schemas.microsoft.com/office/powerpoint/2010/main" val="248179910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216EFC55-AE42-A24D-871B-8BB55C5177EB}" type="slidenum">
              <a:rPr lang="en-US"/>
              <a:pPr/>
              <a:t>38</a:t>
            </a:fld>
            <a:endParaRPr lang="en-US"/>
          </a:p>
        </p:txBody>
      </p:sp>
      <p:sp>
        <p:nvSpPr>
          <p:cNvPr id="737282" name="Rectangle 2"/>
          <p:cNvSpPr>
            <a:spLocks noGrp="1" noChangeArrowheads="1"/>
          </p:cNvSpPr>
          <p:nvPr>
            <p:ph type="title"/>
          </p:nvPr>
        </p:nvSpPr>
        <p:spPr/>
        <p:txBody>
          <a:bodyPr/>
          <a:lstStyle/>
          <a:p>
            <a:pPr defTabSz="895350"/>
            <a:r>
              <a:rPr lang="en-US" dirty="0"/>
              <a:t>Approaches to Identify Services in a SOA Design</a:t>
            </a:r>
          </a:p>
        </p:txBody>
      </p:sp>
      <p:sp>
        <p:nvSpPr>
          <p:cNvPr id="737283" name="Rectangle 3" descr="Rectangle: Click to edit Master text styles&#10;Second level&#10;Third level&#10;Fourth level&#10;Fifth level"/>
          <p:cNvSpPr>
            <a:spLocks noGrp="1" noChangeArrowheads="1"/>
          </p:cNvSpPr>
          <p:nvPr>
            <p:ph type="body" idx="1"/>
          </p:nvPr>
        </p:nvSpPr>
        <p:spPr>
          <a:xfrm>
            <a:off x="771525" y="1733550"/>
            <a:ext cx="8143875" cy="4972050"/>
          </a:xfrm>
        </p:spPr>
        <p:txBody>
          <a:bodyPr/>
          <a:lstStyle/>
          <a:p>
            <a:pPr marL="236538" indent="-236538" defTabSz="895350"/>
            <a:r>
              <a:rPr lang="en-US" sz="1900" dirty="0"/>
              <a:t>5. Goal-Driven Service identification</a:t>
            </a:r>
          </a:p>
          <a:p>
            <a:pPr marL="636588" lvl="1" indent="-236538" defTabSz="895350"/>
            <a:r>
              <a:rPr lang="en-US" sz="1500" dirty="0"/>
              <a:t>Identify goals of your business or application that can be realized via automated support.</a:t>
            </a:r>
          </a:p>
          <a:p>
            <a:pPr marL="636588" lvl="1" indent="-236538" defTabSz="895350"/>
            <a:r>
              <a:rPr lang="en-US" sz="1500" dirty="0"/>
              <a:t>Example: Goal: “Improve customer transparency into service pricing”; Service: create an “Estimator” service that allows customer to estimate costs before they make a purchase decision</a:t>
            </a:r>
          </a:p>
          <a:p>
            <a:pPr marL="236538" indent="-236538" defTabSz="895350"/>
            <a:r>
              <a:rPr lang="en-US" sz="1900" dirty="0"/>
              <a:t>6. Component-Based</a:t>
            </a:r>
          </a:p>
          <a:p>
            <a:pPr marL="636588" lvl="1" indent="-236538" defTabSz="895350"/>
            <a:r>
              <a:rPr lang="en-US" sz="1500" dirty="0"/>
              <a:t>Use a traditional software engineering approach to identify services</a:t>
            </a:r>
          </a:p>
          <a:p>
            <a:pPr marL="1036638" lvl="2" indent="-236538" defTabSz="895350"/>
            <a:r>
              <a:rPr lang="en-US" sz="1300" dirty="0"/>
              <a:t>Create a conceptual architecture view of the target application</a:t>
            </a:r>
          </a:p>
          <a:p>
            <a:pPr marL="1036638" lvl="2" indent="-236538" defTabSz="895350"/>
            <a:r>
              <a:rPr lang="en-US" sz="1300" dirty="0"/>
              <a:t>Look for natural boundaries that adhere to the principles of maximizing cohesion and minimizing coupling.</a:t>
            </a:r>
          </a:p>
          <a:p>
            <a:pPr marL="1036638" lvl="2" indent="-236538" defTabSz="895350"/>
            <a:r>
              <a:rPr lang="en-US" sz="1300" dirty="0"/>
              <a:t>These identify candidate components</a:t>
            </a:r>
          </a:p>
          <a:p>
            <a:pPr marL="636588" lvl="1" indent="-236538" defTabSz="895350"/>
            <a:r>
              <a:rPr lang="en-US" sz="1700" dirty="0"/>
              <a:t>For each candidate component see if they well defined responsibility, clear ownership, and if they can be distributed to run in different address spaces</a:t>
            </a:r>
          </a:p>
          <a:p>
            <a:pPr marL="636588" lvl="1" indent="-236538" defTabSz="895350"/>
            <a:r>
              <a:rPr lang="en-US" sz="1700" dirty="0"/>
              <a:t>Example:  The bunch software clustering tool offers a clustering service where the modularization quality calculation is externalized as a service.</a:t>
            </a:r>
          </a:p>
          <a:p>
            <a:pPr marL="636588" lvl="1" indent="-236538" defTabSz="895350"/>
            <a:endParaRPr lang="en-US" sz="1500" dirty="0"/>
          </a:p>
        </p:txBody>
      </p:sp>
    </p:spTree>
    <p:extLst>
      <p:ext uri="{BB962C8B-B14F-4D97-AF65-F5344CB8AC3E}">
        <p14:creationId xmlns:p14="http://schemas.microsoft.com/office/powerpoint/2010/main" val="93206652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216EFC55-AE42-A24D-871B-8BB55C5177EB}" type="slidenum">
              <a:rPr lang="en-US"/>
              <a:pPr/>
              <a:t>39</a:t>
            </a:fld>
            <a:endParaRPr lang="en-US"/>
          </a:p>
        </p:txBody>
      </p:sp>
      <p:sp>
        <p:nvSpPr>
          <p:cNvPr id="737282" name="Rectangle 2"/>
          <p:cNvSpPr>
            <a:spLocks noGrp="1" noChangeArrowheads="1"/>
          </p:cNvSpPr>
          <p:nvPr>
            <p:ph type="title"/>
          </p:nvPr>
        </p:nvSpPr>
        <p:spPr/>
        <p:txBody>
          <a:bodyPr/>
          <a:lstStyle/>
          <a:p>
            <a:pPr defTabSz="895350"/>
            <a:r>
              <a:rPr lang="en-US" dirty="0"/>
              <a:t>Component-Based Decomposition Example – The bunch system</a:t>
            </a:r>
          </a:p>
        </p:txBody>
      </p:sp>
      <p:pic>
        <p:nvPicPr>
          <p:cNvPr id="12" name="Picture 3" descr="bunch"/>
          <p:cNvPicPr>
            <a:picLocks noGrp="1" noChangeAspect="1" noChangeArrowheads="1"/>
          </p:cNvPicPr>
          <p:nvPr>
            <p:ph idx="1"/>
          </p:nvPr>
        </p:nvPicPr>
        <p:blipFill>
          <a:blip r:embed="rId2">
            <a:extLst>
              <a:ext uri="{28A0092B-C50C-407E-A947-70E740481C1C}">
                <a14:useLocalDpi xmlns:a14="http://schemas.microsoft.com/office/drawing/2010/main"/>
              </a:ext>
            </a:extLst>
          </a:blip>
          <a:srcRect/>
          <a:stretch>
            <a:fillRect/>
          </a:stretch>
        </p:blipFill>
        <p:spPr>
          <a:xfrm>
            <a:off x="152400" y="1666875"/>
            <a:ext cx="8839200" cy="4591050"/>
          </a:xfrm>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AF507438-7753-43e0-B8FC-AC1667EBCBE1}">
              <a14:hiddenEffects xmlns:a14="http://schemas.microsoft.com/office/drawing/2010/main" xmlns="">
                <a:effectLst>
                  <a:outerShdw blurRad="63500" dist="38099" dir="2700000" algn="ctr" rotWithShape="0">
                    <a:srgbClr val="808080">
                      <a:alpha val="74998"/>
                    </a:srgbClr>
                  </a:outerShdw>
                </a:effectLst>
              </a14:hiddenEffects>
            </a:ext>
          </a:extLst>
        </p:spPr>
      </p:pic>
      <p:sp>
        <p:nvSpPr>
          <p:cNvPr id="9" name="TextBox 8"/>
          <p:cNvSpPr txBox="1"/>
          <p:nvPr/>
        </p:nvSpPr>
        <p:spPr>
          <a:xfrm>
            <a:off x="762000" y="1676400"/>
            <a:ext cx="4314001" cy="923330"/>
          </a:xfrm>
          <a:prstGeom prst="rect">
            <a:avLst/>
          </a:prstGeom>
          <a:noFill/>
        </p:spPr>
        <p:txBody>
          <a:bodyPr wrap="none" rtlCol="0">
            <a:spAutoFit/>
          </a:bodyPr>
          <a:lstStyle/>
          <a:p>
            <a:r>
              <a:rPr lang="en-US" sz="1800" dirty="0"/>
              <a:t>Here is the module interdependencies of</a:t>
            </a:r>
            <a:br>
              <a:rPr lang="en-US" sz="1800" dirty="0"/>
            </a:br>
            <a:r>
              <a:rPr lang="en-US" sz="1800" dirty="0"/>
              <a:t>the bunch system. Not much is</a:t>
            </a:r>
            <a:br>
              <a:rPr lang="en-US" sz="1800" dirty="0"/>
            </a:br>
            <a:r>
              <a:rPr lang="en-US" sz="1800" dirty="0"/>
              <a:t>apparent…</a:t>
            </a:r>
          </a:p>
        </p:txBody>
      </p:sp>
    </p:spTree>
    <p:extLst>
      <p:ext uri="{BB962C8B-B14F-4D97-AF65-F5344CB8AC3E}">
        <p14:creationId xmlns:p14="http://schemas.microsoft.com/office/powerpoint/2010/main" val="38343633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5"/>
          <p:cNvSpPr>
            <a:spLocks noGrp="1"/>
          </p:cNvSpPr>
          <p:nvPr>
            <p:ph type="sldNum" sz="quarter" idx="11"/>
          </p:nvPr>
        </p:nvSpPr>
        <p:spPr/>
        <p:txBody>
          <a:bodyPr/>
          <a:lstStyle/>
          <a:p>
            <a:fld id="{12AEBEB9-08C4-1842-B6EC-4A1B60805F06}" type="slidenum">
              <a:rPr lang="en-US"/>
              <a:pPr/>
              <a:t>4</a:t>
            </a:fld>
            <a:endParaRPr lang="en-US"/>
          </a:p>
        </p:txBody>
      </p:sp>
      <p:sp>
        <p:nvSpPr>
          <p:cNvPr id="733186" name="Rectangle 2"/>
          <p:cNvSpPr>
            <a:spLocks noGrp="1" noChangeArrowheads="1"/>
          </p:cNvSpPr>
          <p:nvPr>
            <p:ph type="title"/>
          </p:nvPr>
        </p:nvSpPr>
        <p:spPr/>
        <p:txBody>
          <a:bodyPr/>
          <a:lstStyle/>
          <a:p>
            <a:pPr defTabSz="895350"/>
            <a:r>
              <a:rPr lang="en-US" dirty="0"/>
              <a:t>What does a “traditional” service oriented architecture look like?</a:t>
            </a:r>
          </a:p>
        </p:txBody>
      </p:sp>
      <p:pic>
        <p:nvPicPr>
          <p:cNvPr id="3" name="Picture 2"/>
          <p:cNvPicPr>
            <a:picLocks noChangeAspect="1"/>
          </p:cNvPicPr>
          <p:nvPr/>
        </p:nvPicPr>
        <p:blipFill>
          <a:blip r:embed="rId2">
            <a:clrChange>
              <a:clrFrom>
                <a:srgbClr val="FFFFFF"/>
              </a:clrFrom>
              <a:clrTo>
                <a:srgbClr val="FFFFFF">
                  <a:alpha val="0"/>
                </a:srgbClr>
              </a:clrTo>
            </a:clrChange>
          </a:blip>
          <a:stretch>
            <a:fillRect/>
          </a:stretch>
        </p:blipFill>
        <p:spPr>
          <a:xfrm>
            <a:off x="1828800" y="1676400"/>
            <a:ext cx="5515356" cy="4178300"/>
          </a:xfrm>
          <a:prstGeom prst="rect">
            <a:avLst/>
          </a:prstGeom>
        </p:spPr>
      </p:pic>
    </p:spTree>
    <p:extLst>
      <p:ext uri="{BB962C8B-B14F-4D97-AF65-F5344CB8AC3E}">
        <p14:creationId xmlns:p14="http://schemas.microsoft.com/office/powerpoint/2010/main" val="376712777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216EFC55-AE42-A24D-871B-8BB55C5177EB}" type="slidenum">
              <a:rPr lang="en-US"/>
              <a:pPr/>
              <a:t>40</a:t>
            </a:fld>
            <a:endParaRPr lang="en-US"/>
          </a:p>
        </p:txBody>
      </p:sp>
      <p:pic>
        <p:nvPicPr>
          <p:cNvPr id="10" name="Picture 6" descr="bunchclu"/>
          <p:cNvPicPr>
            <a:picLocks noGrp="1" noChangeAspect="1" noChangeArrowheads="1"/>
          </p:cNvPicPr>
          <p:nvPr>
            <p:ph idx="1"/>
          </p:nvPr>
        </p:nvPicPr>
        <p:blipFill>
          <a:blip r:embed="rId2">
            <a:clrChange>
              <a:clrFrom>
                <a:srgbClr val="FFFFFF"/>
              </a:clrFrom>
              <a:clrTo>
                <a:srgbClr val="FFFFFF">
                  <a:alpha val="0"/>
                </a:srgbClr>
              </a:clrTo>
            </a:clrChange>
            <a:extLst>
              <a:ext uri="{28A0092B-C50C-407E-A947-70E740481C1C}">
                <a14:useLocalDpi xmlns:a14="http://schemas.microsoft.com/office/drawing/2010/main"/>
              </a:ext>
            </a:extLst>
          </a:blip>
          <a:srcRect/>
          <a:stretch>
            <a:fillRect/>
          </a:stretch>
        </p:blipFill>
        <p:spPr>
          <a:xfrm>
            <a:off x="304800" y="2971800"/>
            <a:ext cx="8686800" cy="3314700"/>
          </a:xfrm>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AF507438-7753-43e0-B8FC-AC1667EBCBE1}">
              <a14:hiddenEffects xmlns:a14="http://schemas.microsoft.com/office/drawing/2010/main" xmlns="">
                <a:effectLst>
                  <a:outerShdw blurRad="63500" dist="38099" dir="2700000" algn="ctr" rotWithShape="0">
                    <a:srgbClr val="808080">
                      <a:alpha val="74998"/>
                    </a:srgbClr>
                  </a:outerShdw>
                </a:effectLst>
              </a14:hiddenEffects>
            </a:ext>
          </a:extLst>
        </p:spPr>
      </p:pic>
      <p:sp>
        <p:nvSpPr>
          <p:cNvPr id="6" name="TextBox 5"/>
          <p:cNvSpPr txBox="1"/>
          <p:nvPr/>
        </p:nvSpPr>
        <p:spPr>
          <a:xfrm>
            <a:off x="762000" y="1676400"/>
            <a:ext cx="7848600" cy="1015663"/>
          </a:xfrm>
          <a:prstGeom prst="rect">
            <a:avLst/>
          </a:prstGeom>
          <a:noFill/>
        </p:spPr>
        <p:txBody>
          <a:bodyPr wrap="square" rtlCol="0">
            <a:spAutoFit/>
          </a:bodyPr>
          <a:lstStyle/>
          <a:p>
            <a:r>
              <a:rPr lang="en-US" sz="2000" dirty="0"/>
              <a:t>Here is the module interdependencies of the bunch system. Lets run bunch itself to cluster the system to look for some candidate subsystems…</a:t>
            </a:r>
          </a:p>
        </p:txBody>
      </p:sp>
      <p:sp>
        <p:nvSpPr>
          <p:cNvPr id="7" name="Rectangle 2"/>
          <p:cNvSpPr>
            <a:spLocks noGrp="1" noChangeArrowheads="1"/>
          </p:cNvSpPr>
          <p:nvPr>
            <p:ph type="title"/>
          </p:nvPr>
        </p:nvSpPr>
        <p:spPr>
          <a:xfrm>
            <a:off x="609600" y="304800"/>
            <a:ext cx="7772400" cy="1143000"/>
          </a:xfrm>
        </p:spPr>
        <p:txBody>
          <a:bodyPr/>
          <a:lstStyle/>
          <a:p>
            <a:pPr defTabSz="895350"/>
            <a:r>
              <a:rPr lang="en-US" dirty="0"/>
              <a:t>Component-Based Decomposition Example – The bunch system</a:t>
            </a:r>
          </a:p>
        </p:txBody>
      </p:sp>
    </p:spTree>
    <p:extLst>
      <p:ext uri="{BB962C8B-B14F-4D97-AF65-F5344CB8AC3E}">
        <p14:creationId xmlns:p14="http://schemas.microsoft.com/office/powerpoint/2010/main" val="397110570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216EFC55-AE42-A24D-871B-8BB55C5177EB}" type="slidenum">
              <a:rPr lang="en-US"/>
              <a:pPr/>
              <a:t>41</a:t>
            </a:fld>
            <a:endParaRPr lang="en-US"/>
          </a:p>
        </p:txBody>
      </p:sp>
      <p:pic>
        <p:nvPicPr>
          <p:cNvPr id="7" name="Picture 6" descr="Screen Shot 2013-10-20 at 1.07.23 PM.png"/>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0" y="2362200"/>
            <a:ext cx="8991600" cy="3889018"/>
          </a:xfrm>
          <a:prstGeom prst="rect">
            <a:avLst/>
          </a:prstGeom>
        </p:spPr>
      </p:pic>
      <p:sp>
        <p:nvSpPr>
          <p:cNvPr id="8" name="Rectangle 2"/>
          <p:cNvSpPr>
            <a:spLocks noGrp="1" noChangeArrowheads="1"/>
          </p:cNvSpPr>
          <p:nvPr>
            <p:ph type="title"/>
          </p:nvPr>
        </p:nvSpPr>
        <p:spPr>
          <a:xfrm>
            <a:off x="609600" y="304800"/>
            <a:ext cx="7772400" cy="1143000"/>
          </a:xfrm>
        </p:spPr>
        <p:txBody>
          <a:bodyPr/>
          <a:lstStyle/>
          <a:p>
            <a:pPr defTabSz="895350"/>
            <a:r>
              <a:rPr lang="en-US" dirty="0"/>
              <a:t>Component-Based Decomposition Example – The bunch system</a:t>
            </a:r>
          </a:p>
        </p:txBody>
      </p:sp>
      <p:sp>
        <p:nvSpPr>
          <p:cNvPr id="10" name="TextBox 9"/>
          <p:cNvSpPr txBox="1"/>
          <p:nvPr/>
        </p:nvSpPr>
        <p:spPr>
          <a:xfrm>
            <a:off x="762000" y="1676400"/>
            <a:ext cx="7848600" cy="923330"/>
          </a:xfrm>
          <a:prstGeom prst="rect">
            <a:avLst/>
          </a:prstGeom>
          <a:noFill/>
        </p:spPr>
        <p:txBody>
          <a:bodyPr wrap="square" rtlCol="0">
            <a:spAutoFit/>
          </a:bodyPr>
          <a:lstStyle/>
          <a:p>
            <a:r>
              <a:rPr lang="en-US" sz="1800" dirty="0"/>
              <a:t>This one looks promising – it has a lot of functionality related to evaluating the modularization quality function.  Domain knowledge also tells us that its compute intensive so it might make for a good service… </a:t>
            </a:r>
          </a:p>
        </p:txBody>
      </p:sp>
    </p:spTree>
    <p:extLst>
      <p:ext uri="{BB962C8B-B14F-4D97-AF65-F5344CB8AC3E}">
        <p14:creationId xmlns:p14="http://schemas.microsoft.com/office/powerpoint/2010/main" val="18593885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216EFC55-AE42-A24D-871B-8BB55C5177EB}" type="slidenum">
              <a:rPr lang="en-US"/>
              <a:pPr/>
              <a:t>42</a:t>
            </a:fld>
            <a:endParaRPr lang="en-US"/>
          </a:p>
        </p:txBody>
      </p:sp>
      <p:sp>
        <p:nvSpPr>
          <p:cNvPr id="8" name="Rectangle 2"/>
          <p:cNvSpPr>
            <a:spLocks noGrp="1" noChangeArrowheads="1"/>
          </p:cNvSpPr>
          <p:nvPr>
            <p:ph type="title"/>
          </p:nvPr>
        </p:nvSpPr>
        <p:spPr>
          <a:xfrm>
            <a:off x="609600" y="304800"/>
            <a:ext cx="7772400" cy="1143000"/>
          </a:xfrm>
        </p:spPr>
        <p:txBody>
          <a:bodyPr/>
          <a:lstStyle/>
          <a:p>
            <a:pPr defTabSz="895350"/>
            <a:r>
              <a:rPr lang="en-US" dirty="0"/>
              <a:t>Component-Based Decomposition Example – The bunch system</a:t>
            </a:r>
          </a:p>
        </p:txBody>
      </p:sp>
      <p:pic>
        <p:nvPicPr>
          <p:cNvPr id="2" name="Picture 1" descr="Screen Shot 2013-10-20 at 1.20.53 PM.png"/>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304800" y="1570672"/>
            <a:ext cx="8458200" cy="4225464"/>
          </a:xfrm>
          <a:prstGeom prst="rect">
            <a:avLst/>
          </a:prstGeom>
        </p:spPr>
      </p:pic>
      <p:sp>
        <p:nvSpPr>
          <p:cNvPr id="10" name="TextBox 9"/>
          <p:cNvSpPr txBox="1"/>
          <p:nvPr/>
        </p:nvSpPr>
        <p:spPr>
          <a:xfrm>
            <a:off x="5410200" y="4923472"/>
            <a:ext cx="3733800" cy="1477328"/>
          </a:xfrm>
          <a:prstGeom prst="rect">
            <a:avLst/>
          </a:prstGeom>
          <a:noFill/>
        </p:spPr>
        <p:txBody>
          <a:bodyPr wrap="square" rtlCol="0">
            <a:spAutoFit/>
          </a:bodyPr>
          <a:lstStyle/>
          <a:p>
            <a:r>
              <a:rPr lang="en-US" sz="1800" dirty="0"/>
              <a:t>This looks promising because another tool that I wrote that runs some importance algorithms identifies some of these classes as important.</a:t>
            </a:r>
          </a:p>
        </p:txBody>
      </p:sp>
      <p:sp>
        <p:nvSpPr>
          <p:cNvPr id="3" name="Freeform 2"/>
          <p:cNvSpPr/>
          <p:nvPr/>
        </p:nvSpPr>
        <p:spPr>
          <a:xfrm>
            <a:off x="2628642" y="5028452"/>
            <a:ext cx="1989864" cy="833799"/>
          </a:xfrm>
          <a:custGeom>
            <a:avLst/>
            <a:gdLst>
              <a:gd name="connsiteX0" fmla="*/ 1989864 w 1989864"/>
              <a:gd name="connsiteY0" fmla="*/ 269381 h 833799"/>
              <a:gd name="connsiteX1" fmla="*/ 1989864 w 1989864"/>
              <a:gd name="connsiteY1" fmla="*/ 269381 h 833799"/>
              <a:gd name="connsiteX2" fmla="*/ 1823084 w 1989864"/>
              <a:gd name="connsiteY2" fmla="*/ 179587 h 833799"/>
              <a:gd name="connsiteX3" fmla="*/ 1681963 w 1989864"/>
              <a:gd name="connsiteY3" fmla="*/ 141104 h 833799"/>
              <a:gd name="connsiteX4" fmla="*/ 1617817 w 1989864"/>
              <a:gd name="connsiteY4" fmla="*/ 115449 h 833799"/>
              <a:gd name="connsiteX5" fmla="*/ 1540842 w 1989864"/>
              <a:gd name="connsiteY5" fmla="*/ 102621 h 833799"/>
              <a:gd name="connsiteX6" fmla="*/ 1348405 w 1989864"/>
              <a:gd name="connsiteY6" fmla="*/ 76966 h 833799"/>
              <a:gd name="connsiteX7" fmla="*/ 1181625 w 1989864"/>
              <a:gd name="connsiteY7" fmla="*/ 38483 h 833799"/>
              <a:gd name="connsiteX8" fmla="*/ 976358 w 1989864"/>
              <a:gd name="connsiteY8" fmla="*/ 0 h 833799"/>
              <a:gd name="connsiteX9" fmla="*/ 578654 w 1989864"/>
              <a:gd name="connsiteY9" fmla="*/ 25655 h 833799"/>
              <a:gd name="connsiteX10" fmla="*/ 476020 w 1989864"/>
              <a:gd name="connsiteY10" fmla="*/ 38483 h 833799"/>
              <a:gd name="connsiteX11" fmla="*/ 347728 w 1989864"/>
              <a:gd name="connsiteY11" fmla="*/ 51310 h 833799"/>
              <a:gd name="connsiteX12" fmla="*/ 309241 w 1989864"/>
              <a:gd name="connsiteY12" fmla="*/ 64138 h 833799"/>
              <a:gd name="connsiteX13" fmla="*/ 257924 w 1989864"/>
              <a:gd name="connsiteY13" fmla="*/ 76966 h 833799"/>
              <a:gd name="connsiteX14" fmla="*/ 219437 w 1989864"/>
              <a:gd name="connsiteY14" fmla="*/ 102621 h 833799"/>
              <a:gd name="connsiteX15" fmla="*/ 168120 w 1989864"/>
              <a:gd name="connsiteY15" fmla="*/ 179587 h 833799"/>
              <a:gd name="connsiteX16" fmla="*/ 91145 w 1989864"/>
              <a:gd name="connsiteY16" fmla="*/ 269381 h 833799"/>
              <a:gd name="connsiteX17" fmla="*/ 52657 w 1989864"/>
              <a:gd name="connsiteY17" fmla="*/ 346347 h 833799"/>
              <a:gd name="connsiteX18" fmla="*/ 26999 w 1989864"/>
              <a:gd name="connsiteY18" fmla="*/ 423313 h 833799"/>
              <a:gd name="connsiteX19" fmla="*/ 14170 w 1989864"/>
              <a:gd name="connsiteY19" fmla="*/ 833799 h 833799"/>
              <a:gd name="connsiteX20" fmla="*/ 14170 w 1989864"/>
              <a:gd name="connsiteY20" fmla="*/ 833799 h 833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89864" h="833799">
                <a:moveTo>
                  <a:pt x="1989864" y="269381"/>
                </a:moveTo>
                <a:lnTo>
                  <a:pt x="1989864" y="269381"/>
                </a:lnTo>
                <a:cubicBezTo>
                  <a:pt x="1934271" y="239450"/>
                  <a:pt x="1884338" y="194898"/>
                  <a:pt x="1823084" y="179587"/>
                </a:cubicBezTo>
                <a:cubicBezTo>
                  <a:pt x="1776106" y="167844"/>
                  <a:pt x="1727730" y="156358"/>
                  <a:pt x="1681963" y="141104"/>
                </a:cubicBezTo>
                <a:cubicBezTo>
                  <a:pt x="1660116" y="133822"/>
                  <a:pt x="1640034" y="121508"/>
                  <a:pt x="1617817" y="115449"/>
                </a:cubicBezTo>
                <a:cubicBezTo>
                  <a:pt x="1592721" y="108605"/>
                  <a:pt x="1566552" y="106576"/>
                  <a:pt x="1540842" y="102621"/>
                </a:cubicBezTo>
                <a:cubicBezTo>
                  <a:pt x="1464105" y="90816"/>
                  <a:pt x="1427230" y="86818"/>
                  <a:pt x="1348405" y="76966"/>
                </a:cubicBezTo>
                <a:cubicBezTo>
                  <a:pt x="1222428" y="34977"/>
                  <a:pt x="1320917" y="62704"/>
                  <a:pt x="1181625" y="38483"/>
                </a:cubicBezTo>
                <a:cubicBezTo>
                  <a:pt x="1113040" y="26557"/>
                  <a:pt x="976358" y="0"/>
                  <a:pt x="976358" y="0"/>
                </a:cubicBezTo>
                <a:lnTo>
                  <a:pt x="578654" y="25655"/>
                </a:lnTo>
                <a:cubicBezTo>
                  <a:pt x="544278" y="28299"/>
                  <a:pt x="510287" y="34676"/>
                  <a:pt x="476020" y="38483"/>
                </a:cubicBezTo>
                <a:cubicBezTo>
                  <a:pt x="433306" y="43228"/>
                  <a:pt x="390492" y="47034"/>
                  <a:pt x="347728" y="51310"/>
                </a:cubicBezTo>
                <a:cubicBezTo>
                  <a:pt x="334899" y="55586"/>
                  <a:pt x="322244" y="60423"/>
                  <a:pt x="309241" y="64138"/>
                </a:cubicBezTo>
                <a:cubicBezTo>
                  <a:pt x="292287" y="68981"/>
                  <a:pt x="274131" y="70021"/>
                  <a:pt x="257924" y="76966"/>
                </a:cubicBezTo>
                <a:cubicBezTo>
                  <a:pt x="243752" y="83039"/>
                  <a:pt x="232266" y="94069"/>
                  <a:pt x="219437" y="102621"/>
                </a:cubicBezTo>
                <a:cubicBezTo>
                  <a:pt x="202331" y="128276"/>
                  <a:pt x="189925" y="157785"/>
                  <a:pt x="168120" y="179587"/>
                </a:cubicBezTo>
                <a:cubicBezTo>
                  <a:pt x="123099" y="224603"/>
                  <a:pt x="150017" y="195799"/>
                  <a:pt x="91145" y="269381"/>
                </a:cubicBezTo>
                <a:cubicBezTo>
                  <a:pt x="44359" y="409725"/>
                  <a:pt x="118976" y="197147"/>
                  <a:pt x="52657" y="346347"/>
                </a:cubicBezTo>
                <a:cubicBezTo>
                  <a:pt x="41673" y="371059"/>
                  <a:pt x="35552" y="397658"/>
                  <a:pt x="26999" y="423313"/>
                </a:cubicBezTo>
                <a:cubicBezTo>
                  <a:pt x="-25046" y="579432"/>
                  <a:pt x="14170" y="448274"/>
                  <a:pt x="14170" y="833799"/>
                </a:cubicBezTo>
                <a:lnTo>
                  <a:pt x="14170" y="833799"/>
                </a:lnTo>
              </a:path>
            </a:pathLst>
          </a:custGeom>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charset="0"/>
              <a:ea typeface="ＭＳ Ｐゴシック" charset="0"/>
            </a:endParaRPr>
          </a:p>
        </p:txBody>
      </p:sp>
      <p:sp>
        <p:nvSpPr>
          <p:cNvPr id="4" name="Rectangle 3"/>
          <p:cNvSpPr/>
          <p:nvPr/>
        </p:nvSpPr>
        <p:spPr bwMode="auto">
          <a:xfrm>
            <a:off x="2819400" y="4999672"/>
            <a:ext cx="2590800" cy="685800"/>
          </a:xfrm>
          <a:prstGeom prst="rect">
            <a:avLst/>
          </a:prstGeom>
          <a:noFill/>
          <a:ln w="38100" cap="flat" cmpd="sng" algn="ctr">
            <a:solidFill>
              <a:srgbClr val="FF0000"/>
            </a:solidFill>
            <a:prstDash val="solid"/>
            <a:round/>
            <a:headEnd type="none" w="med" len="med"/>
            <a:tailEnd type="none" w="med" len="med"/>
          </a:ln>
          <a:effectLst/>
          <a:ex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charset="0"/>
              <a:ea typeface="ＭＳ Ｐゴシック" charset="0"/>
            </a:endParaRPr>
          </a:p>
        </p:txBody>
      </p:sp>
    </p:spTree>
    <p:extLst>
      <p:ext uri="{BB962C8B-B14F-4D97-AF65-F5344CB8AC3E}">
        <p14:creationId xmlns:p14="http://schemas.microsoft.com/office/powerpoint/2010/main" val="138032907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216EFC55-AE42-A24D-871B-8BB55C5177EB}" type="slidenum">
              <a:rPr lang="en-US"/>
              <a:pPr/>
              <a:t>43</a:t>
            </a:fld>
            <a:endParaRPr lang="en-US"/>
          </a:p>
        </p:txBody>
      </p:sp>
      <p:sp>
        <p:nvSpPr>
          <p:cNvPr id="8" name="Rectangle 2"/>
          <p:cNvSpPr>
            <a:spLocks noGrp="1" noChangeArrowheads="1"/>
          </p:cNvSpPr>
          <p:nvPr>
            <p:ph type="title"/>
          </p:nvPr>
        </p:nvSpPr>
        <p:spPr>
          <a:xfrm>
            <a:off x="609600" y="304800"/>
            <a:ext cx="8229600" cy="1143000"/>
          </a:xfrm>
        </p:spPr>
        <p:txBody>
          <a:bodyPr/>
          <a:lstStyle/>
          <a:p>
            <a:pPr defTabSz="895350"/>
            <a:r>
              <a:rPr lang="en-US" sz="3200" dirty="0"/>
              <a:t>We refactored bunch to support distributed computation and describe it here…</a:t>
            </a:r>
          </a:p>
        </p:txBody>
      </p:sp>
      <p:sp>
        <p:nvSpPr>
          <p:cNvPr id="3" name="Freeform 2"/>
          <p:cNvSpPr/>
          <p:nvPr/>
        </p:nvSpPr>
        <p:spPr>
          <a:xfrm>
            <a:off x="2628642" y="5028452"/>
            <a:ext cx="1989864" cy="833799"/>
          </a:xfrm>
          <a:custGeom>
            <a:avLst/>
            <a:gdLst>
              <a:gd name="connsiteX0" fmla="*/ 1989864 w 1989864"/>
              <a:gd name="connsiteY0" fmla="*/ 269381 h 833799"/>
              <a:gd name="connsiteX1" fmla="*/ 1989864 w 1989864"/>
              <a:gd name="connsiteY1" fmla="*/ 269381 h 833799"/>
              <a:gd name="connsiteX2" fmla="*/ 1823084 w 1989864"/>
              <a:gd name="connsiteY2" fmla="*/ 179587 h 833799"/>
              <a:gd name="connsiteX3" fmla="*/ 1681963 w 1989864"/>
              <a:gd name="connsiteY3" fmla="*/ 141104 h 833799"/>
              <a:gd name="connsiteX4" fmla="*/ 1617817 w 1989864"/>
              <a:gd name="connsiteY4" fmla="*/ 115449 h 833799"/>
              <a:gd name="connsiteX5" fmla="*/ 1540842 w 1989864"/>
              <a:gd name="connsiteY5" fmla="*/ 102621 h 833799"/>
              <a:gd name="connsiteX6" fmla="*/ 1348405 w 1989864"/>
              <a:gd name="connsiteY6" fmla="*/ 76966 h 833799"/>
              <a:gd name="connsiteX7" fmla="*/ 1181625 w 1989864"/>
              <a:gd name="connsiteY7" fmla="*/ 38483 h 833799"/>
              <a:gd name="connsiteX8" fmla="*/ 976358 w 1989864"/>
              <a:gd name="connsiteY8" fmla="*/ 0 h 833799"/>
              <a:gd name="connsiteX9" fmla="*/ 578654 w 1989864"/>
              <a:gd name="connsiteY9" fmla="*/ 25655 h 833799"/>
              <a:gd name="connsiteX10" fmla="*/ 476020 w 1989864"/>
              <a:gd name="connsiteY10" fmla="*/ 38483 h 833799"/>
              <a:gd name="connsiteX11" fmla="*/ 347728 w 1989864"/>
              <a:gd name="connsiteY11" fmla="*/ 51310 h 833799"/>
              <a:gd name="connsiteX12" fmla="*/ 309241 w 1989864"/>
              <a:gd name="connsiteY12" fmla="*/ 64138 h 833799"/>
              <a:gd name="connsiteX13" fmla="*/ 257924 w 1989864"/>
              <a:gd name="connsiteY13" fmla="*/ 76966 h 833799"/>
              <a:gd name="connsiteX14" fmla="*/ 219437 w 1989864"/>
              <a:gd name="connsiteY14" fmla="*/ 102621 h 833799"/>
              <a:gd name="connsiteX15" fmla="*/ 168120 w 1989864"/>
              <a:gd name="connsiteY15" fmla="*/ 179587 h 833799"/>
              <a:gd name="connsiteX16" fmla="*/ 91145 w 1989864"/>
              <a:gd name="connsiteY16" fmla="*/ 269381 h 833799"/>
              <a:gd name="connsiteX17" fmla="*/ 52657 w 1989864"/>
              <a:gd name="connsiteY17" fmla="*/ 346347 h 833799"/>
              <a:gd name="connsiteX18" fmla="*/ 26999 w 1989864"/>
              <a:gd name="connsiteY18" fmla="*/ 423313 h 833799"/>
              <a:gd name="connsiteX19" fmla="*/ 14170 w 1989864"/>
              <a:gd name="connsiteY19" fmla="*/ 833799 h 833799"/>
              <a:gd name="connsiteX20" fmla="*/ 14170 w 1989864"/>
              <a:gd name="connsiteY20" fmla="*/ 833799 h 833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89864" h="833799">
                <a:moveTo>
                  <a:pt x="1989864" y="269381"/>
                </a:moveTo>
                <a:lnTo>
                  <a:pt x="1989864" y="269381"/>
                </a:lnTo>
                <a:cubicBezTo>
                  <a:pt x="1934271" y="239450"/>
                  <a:pt x="1884338" y="194898"/>
                  <a:pt x="1823084" y="179587"/>
                </a:cubicBezTo>
                <a:cubicBezTo>
                  <a:pt x="1776106" y="167844"/>
                  <a:pt x="1727730" y="156358"/>
                  <a:pt x="1681963" y="141104"/>
                </a:cubicBezTo>
                <a:cubicBezTo>
                  <a:pt x="1660116" y="133822"/>
                  <a:pt x="1640034" y="121508"/>
                  <a:pt x="1617817" y="115449"/>
                </a:cubicBezTo>
                <a:cubicBezTo>
                  <a:pt x="1592721" y="108605"/>
                  <a:pt x="1566552" y="106576"/>
                  <a:pt x="1540842" y="102621"/>
                </a:cubicBezTo>
                <a:cubicBezTo>
                  <a:pt x="1464105" y="90816"/>
                  <a:pt x="1427230" y="86818"/>
                  <a:pt x="1348405" y="76966"/>
                </a:cubicBezTo>
                <a:cubicBezTo>
                  <a:pt x="1222428" y="34977"/>
                  <a:pt x="1320917" y="62704"/>
                  <a:pt x="1181625" y="38483"/>
                </a:cubicBezTo>
                <a:cubicBezTo>
                  <a:pt x="1113040" y="26557"/>
                  <a:pt x="976358" y="0"/>
                  <a:pt x="976358" y="0"/>
                </a:cubicBezTo>
                <a:lnTo>
                  <a:pt x="578654" y="25655"/>
                </a:lnTo>
                <a:cubicBezTo>
                  <a:pt x="544278" y="28299"/>
                  <a:pt x="510287" y="34676"/>
                  <a:pt x="476020" y="38483"/>
                </a:cubicBezTo>
                <a:cubicBezTo>
                  <a:pt x="433306" y="43228"/>
                  <a:pt x="390492" y="47034"/>
                  <a:pt x="347728" y="51310"/>
                </a:cubicBezTo>
                <a:cubicBezTo>
                  <a:pt x="334899" y="55586"/>
                  <a:pt x="322244" y="60423"/>
                  <a:pt x="309241" y="64138"/>
                </a:cubicBezTo>
                <a:cubicBezTo>
                  <a:pt x="292287" y="68981"/>
                  <a:pt x="274131" y="70021"/>
                  <a:pt x="257924" y="76966"/>
                </a:cubicBezTo>
                <a:cubicBezTo>
                  <a:pt x="243752" y="83039"/>
                  <a:pt x="232266" y="94069"/>
                  <a:pt x="219437" y="102621"/>
                </a:cubicBezTo>
                <a:cubicBezTo>
                  <a:pt x="202331" y="128276"/>
                  <a:pt x="189925" y="157785"/>
                  <a:pt x="168120" y="179587"/>
                </a:cubicBezTo>
                <a:cubicBezTo>
                  <a:pt x="123099" y="224603"/>
                  <a:pt x="150017" y="195799"/>
                  <a:pt x="91145" y="269381"/>
                </a:cubicBezTo>
                <a:cubicBezTo>
                  <a:pt x="44359" y="409725"/>
                  <a:pt x="118976" y="197147"/>
                  <a:pt x="52657" y="346347"/>
                </a:cubicBezTo>
                <a:cubicBezTo>
                  <a:pt x="41673" y="371059"/>
                  <a:pt x="35552" y="397658"/>
                  <a:pt x="26999" y="423313"/>
                </a:cubicBezTo>
                <a:cubicBezTo>
                  <a:pt x="-25046" y="579432"/>
                  <a:pt x="14170" y="448274"/>
                  <a:pt x="14170" y="833799"/>
                </a:cubicBezTo>
                <a:lnTo>
                  <a:pt x="14170" y="833799"/>
                </a:lnTo>
              </a:path>
            </a:pathLst>
          </a:custGeom>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charset="0"/>
              <a:ea typeface="ＭＳ Ｐゴシック" charset="0"/>
            </a:endParaRPr>
          </a:p>
        </p:txBody>
      </p:sp>
      <p:pic>
        <p:nvPicPr>
          <p:cNvPr id="6" name="Picture 5" descr="Screen Shot 2013-10-20 at 1.27.33 PM.png"/>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1287780" y="1676400"/>
            <a:ext cx="6637020" cy="5105400"/>
          </a:xfrm>
          <a:prstGeom prst="rect">
            <a:avLst/>
          </a:prstGeom>
        </p:spPr>
      </p:pic>
    </p:spTree>
    <p:extLst>
      <p:ext uri="{BB962C8B-B14F-4D97-AF65-F5344CB8AC3E}">
        <p14:creationId xmlns:p14="http://schemas.microsoft.com/office/powerpoint/2010/main" val="251227023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216EFC55-AE42-A24D-871B-8BB55C5177EB}" type="slidenum">
              <a:rPr lang="en-US"/>
              <a:pPr/>
              <a:t>44</a:t>
            </a:fld>
            <a:endParaRPr lang="en-US"/>
          </a:p>
        </p:txBody>
      </p:sp>
      <p:sp>
        <p:nvSpPr>
          <p:cNvPr id="737282" name="Rectangle 2"/>
          <p:cNvSpPr>
            <a:spLocks noGrp="1" noChangeArrowheads="1"/>
          </p:cNvSpPr>
          <p:nvPr>
            <p:ph type="title"/>
          </p:nvPr>
        </p:nvSpPr>
        <p:spPr/>
        <p:txBody>
          <a:bodyPr/>
          <a:lstStyle/>
          <a:p>
            <a:pPr defTabSz="895350"/>
            <a:r>
              <a:rPr lang="en-US" dirty="0"/>
              <a:t>Approaches to Identify Services in a SOA Design</a:t>
            </a:r>
          </a:p>
        </p:txBody>
      </p:sp>
      <p:sp>
        <p:nvSpPr>
          <p:cNvPr id="737283" name="Rectangle 3" descr="Rectangle: Click to edit Master text styles&#10;Second level&#10;Third level&#10;Fourth level&#10;Fifth level"/>
          <p:cNvSpPr>
            <a:spLocks noGrp="1" noChangeArrowheads="1"/>
          </p:cNvSpPr>
          <p:nvPr>
            <p:ph type="body" idx="1"/>
          </p:nvPr>
        </p:nvSpPr>
        <p:spPr>
          <a:xfrm>
            <a:off x="771525" y="1600200"/>
            <a:ext cx="8143875" cy="4972050"/>
          </a:xfrm>
        </p:spPr>
        <p:txBody>
          <a:bodyPr/>
          <a:lstStyle/>
          <a:p>
            <a:pPr marL="236538" indent="-236538" defTabSz="895350"/>
            <a:r>
              <a:rPr lang="en-US" sz="1900" dirty="0"/>
              <a:t>7. Existing Supply – Refactoring into a SOA</a:t>
            </a:r>
          </a:p>
          <a:p>
            <a:pPr marL="636588" lvl="1" indent="-236538" defTabSz="895350"/>
            <a:r>
              <a:rPr lang="en-US" sz="1500" dirty="0"/>
              <a:t>Look at existing inventory of applications and how they work together</a:t>
            </a:r>
          </a:p>
          <a:p>
            <a:pPr marL="636588" lvl="1" indent="-236538" defTabSz="895350"/>
            <a:r>
              <a:rPr lang="en-US" sz="1500" dirty="0"/>
              <a:t>Identify existing integration interfaces – API calls, Database Transactions, Database Queries</a:t>
            </a:r>
          </a:p>
          <a:p>
            <a:pPr marL="636588" lvl="1" indent="-236538" defTabSz="895350"/>
            <a:r>
              <a:rPr lang="en-US" sz="1500" dirty="0"/>
              <a:t>Select integration points that can be migrated away from using existing integration patterns into a SOA pattern</a:t>
            </a:r>
          </a:p>
          <a:p>
            <a:pPr marL="636588" lvl="1" indent="-236538" defTabSz="895350"/>
            <a:r>
              <a:rPr lang="en-US" sz="1500" dirty="0"/>
              <a:t>Example:  Refactor an application that supports customer service, identify all ODBC and SQL calls that related to customer management, refactor by creating a SOA service for “Customer”</a:t>
            </a:r>
          </a:p>
          <a:p>
            <a:pPr marL="236538" indent="-236538" defTabSz="895350"/>
            <a:r>
              <a:rPr lang="en-US" sz="1900" dirty="0"/>
              <a:t>8. Front Office Application Usage Analysis</a:t>
            </a:r>
          </a:p>
          <a:p>
            <a:pPr marL="636588" lvl="1" indent="-236538" defTabSz="895350"/>
            <a:r>
              <a:rPr lang="en-US" sz="1500" dirty="0"/>
              <a:t>Most enterprise have multiple applications that have some underlying redundant functionality – typically this functionality is implemented differently in each application.</a:t>
            </a:r>
          </a:p>
          <a:p>
            <a:pPr marL="636588" lvl="1" indent="-236538" defTabSz="895350"/>
            <a:r>
              <a:rPr lang="en-US" sz="1500" dirty="0"/>
              <a:t>Identify these redundant functions and see if they can be encapsulated into a common service.</a:t>
            </a:r>
          </a:p>
          <a:p>
            <a:pPr marL="636588" lvl="1" indent="-236538" defTabSz="895350"/>
            <a:r>
              <a:rPr lang="en-US" sz="1500" dirty="0"/>
              <a:t>Example:  Drexel grading data is used by students, facility and the administration – it can be accessed via the web, but we would like to extend to mobile. Solution is to create a common grading service that can be used by multiple applications. Imagine a service like “</a:t>
            </a:r>
            <a:r>
              <a:rPr lang="en-US" sz="1500" dirty="0" err="1"/>
              <a:t>HoldGrades</a:t>
            </a:r>
            <a:r>
              <a:rPr lang="en-US" sz="1500" dirty="0"/>
              <a:t>()” that is called from the billing system</a:t>
            </a:r>
            <a:endParaRPr lang="en-US" sz="1700" dirty="0"/>
          </a:p>
          <a:p>
            <a:pPr marL="636588" lvl="1" indent="-236538" defTabSz="895350"/>
            <a:endParaRPr lang="en-US" sz="1500" dirty="0"/>
          </a:p>
        </p:txBody>
      </p:sp>
    </p:spTree>
    <p:extLst>
      <p:ext uri="{BB962C8B-B14F-4D97-AF65-F5344CB8AC3E}">
        <p14:creationId xmlns:p14="http://schemas.microsoft.com/office/powerpoint/2010/main" val="195397299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216EFC55-AE42-A24D-871B-8BB55C5177EB}" type="slidenum">
              <a:rPr lang="en-US"/>
              <a:pPr/>
              <a:t>45</a:t>
            </a:fld>
            <a:endParaRPr lang="en-US"/>
          </a:p>
        </p:txBody>
      </p:sp>
      <p:sp>
        <p:nvSpPr>
          <p:cNvPr id="737282" name="Rectangle 2"/>
          <p:cNvSpPr>
            <a:spLocks noGrp="1" noChangeArrowheads="1"/>
          </p:cNvSpPr>
          <p:nvPr>
            <p:ph type="title"/>
          </p:nvPr>
        </p:nvSpPr>
        <p:spPr/>
        <p:txBody>
          <a:bodyPr/>
          <a:lstStyle/>
          <a:p>
            <a:pPr defTabSz="895350"/>
            <a:r>
              <a:rPr lang="en-US" dirty="0"/>
              <a:t>Approaches to Identify Services in a SOA Design</a:t>
            </a:r>
          </a:p>
        </p:txBody>
      </p:sp>
      <p:sp>
        <p:nvSpPr>
          <p:cNvPr id="737283" name="Rectangle 3" descr="Rectangle: Click to edit Master text styles&#10;Second level&#10;Third level&#10;Fourth level&#10;Fifth level"/>
          <p:cNvSpPr>
            <a:spLocks noGrp="1" noChangeArrowheads="1"/>
          </p:cNvSpPr>
          <p:nvPr>
            <p:ph type="body" idx="1"/>
          </p:nvPr>
        </p:nvSpPr>
        <p:spPr>
          <a:xfrm>
            <a:off x="685800" y="1447800"/>
            <a:ext cx="8143875" cy="4972050"/>
          </a:xfrm>
        </p:spPr>
        <p:txBody>
          <a:bodyPr/>
          <a:lstStyle/>
          <a:p>
            <a:pPr marL="236538" indent="-236538" defTabSz="895350"/>
            <a:r>
              <a:rPr lang="en-US" sz="1900" dirty="0"/>
              <a:t>9. Infrastructure</a:t>
            </a:r>
          </a:p>
          <a:p>
            <a:pPr marL="636588" lvl="1" indent="-236538" defTabSz="895350"/>
            <a:r>
              <a:rPr lang="en-US" sz="1500" dirty="0"/>
              <a:t>Although not common, there are cases when services are useful to take advantage of sharing infrastructure-specific capabilities.</a:t>
            </a:r>
          </a:p>
          <a:p>
            <a:pPr marL="636588" lvl="1" indent="-236538" defTabSz="895350"/>
            <a:r>
              <a:rPr lang="en-US" sz="1500" dirty="0"/>
              <a:t>Consider that you have a special piece of hardware that performs a very specific function and you want to share that capability with a lot of consuming applications.</a:t>
            </a:r>
          </a:p>
          <a:p>
            <a:pPr marL="636588" lvl="1" indent="-236538" defTabSz="895350"/>
            <a:r>
              <a:rPr lang="en-US" sz="1500" dirty="0"/>
              <a:t>Consider when you need to isolate a specific function to a certain piece of hardware or network zone for compliance purposes</a:t>
            </a:r>
          </a:p>
          <a:p>
            <a:pPr marL="636588" lvl="1" indent="-236538" defTabSz="895350"/>
            <a:r>
              <a:rPr lang="en-US" sz="1500" dirty="0"/>
              <a:t>Create a service that hides the specifics of the special infrastructure and expose it to other applications.  Example:  Use PayPal’s payment services instead of doing your own credit card processing – eliminates the need to deal with PCI compliance. </a:t>
            </a:r>
          </a:p>
          <a:p>
            <a:pPr marL="236538" indent="-236538" defTabSz="895350"/>
            <a:r>
              <a:rPr lang="en-US" sz="1900" dirty="0"/>
              <a:t>10. Look at non-functional requirements.</a:t>
            </a:r>
          </a:p>
          <a:p>
            <a:pPr marL="636588" lvl="1" indent="-236538" defTabSz="895350"/>
            <a:r>
              <a:rPr lang="en-US" sz="1500" dirty="0"/>
              <a:t>Examine the set of non-functional requirements and look for opportunities where centralizing the implementation of certain capabilities helps enable the non-functional requirements.</a:t>
            </a:r>
          </a:p>
          <a:p>
            <a:pPr marL="636588" lvl="1" indent="-236538" defTabSz="895350"/>
            <a:r>
              <a:rPr lang="en-US" sz="1500" dirty="0"/>
              <a:t>Common examples are from security and performance set of non-</a:t>
            </a:r>
            <a:r>
              <a:rPr lang="en-US" sz="1500" dirty="0" err="1"/>
              <a:t>functionals</a:t>
            </a:r>
            <a:r>
              <a:rPr lang="en-US" sz="1500" dirty="0"/>
              <a:t>.  </a:t>
            </a:r>
          </a:p>
          <a:p>
            <a:pPr marL="636588" lvl="1" indent="-236538" defTabSz="895350"/>
            <a:r>
              <a:rPr lang="en-US" sz="1500" dirty="0"/>
              <a:t>Example:  Create a service to encapsulate making authorization decisions abstracting the complex dataflow of the </a:t>
            </a:r>
            <a:r>
              <a:rPr lang="en-US" sz="1500" dirty="0" err="1"/>
              <a:t>oAuth</a:t>
            </a:r>
            <a:r>
              <a:rPr lang="en-US" sz="1500" dirty="0"/>
              <a:t> protocol; another example is the distribution of the MQ calculation in the Bunch tool (from Method #6) </a:t>
            </a:r>
            <a:endParaRPr lang="en-US" sz="1700" dirty="0"/>
          </a:p>
          <a:p>
            <a:pPr marL="636588" lvl="1" indent="-236538" defTabSz="895350"/>
            <a:endParaRPr lang="en-US" sz="1500" dirty="0"/>
          </a:p>
        </p:txBody>
      </p:sp>
      <p:sp>
        <p:nvSpPr>
          <p:cNvPr id="2" name="TextBox 1"/>
          <p:cNvSpPr txBox="1"/>
          <p:nvPr/>
        </p:nvSpPr>
        <p:spPr>
          <a:xfrm>
            <a:off x="1295400" y="6096000"/>
            <a:ext cx="7614359" cy="276999"/>
          </a:xfrm>
          <a:prstGeom prst="rect">
            <a:avLst/>
          </a:prstGeom>
          <a:noFill/>
        </p:spPr>
        <p:txBody>
          <a:bodyPr wrap="none" rtlCol="0">
            <a:spAutoFit/>
          </a:bodyPr>
          <a:lstStyle/>
          <a:p>
            <a:r>
              <a:rPr lang="en-US" sz="1200" dirty="0">
                <a:solidFill>
                  <a:srgbClr val="FF0000"/>
                </a:solidFill>
              </a:rPr>
              <a:t>Reference: “Ten Ways to Identify Services”, http://</a:t>
            </a:r>
            <a:r>
              <a:rPr lang="en-US" sz="1200" dirty="0" err="1">
                <a:solidFill>
                  <a:srgbClr val="FF0000"/>
                </a:solidFill>
              </a:rPr>
              <a:t>searchsoa.techtarget.com</a:t>
            </a:r>
            <a:r>
              <a:rPr lang="en-US" sz="1200" dirty="0">
                <a:solidFill>
                  <a:srgbClr val="FF0000"/>
                </a:solidFill>
              </a:rPr>
              <a:t>/tip/Ten-ways-to-identify-services </a:t>
            </a:r>
          </a:p>
        </p:txBody>
      </p:sp>
    </p:spTree>
    <p:extLst>
      <p:ext uri="{BB962C8B-B14F-4D97-AF65-F5344CB8AC3E}">
        <p14:creationId xmlns:p14="http://schemas.microsoft.com/office/powerpoint/2010/main" val="396666728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216EFC55-AE42-A24D-871B-8BB55C5177EB}" type="slidenum">
              <a:rPr lang="en-US"/>
              <a:pPr/>
              <a:t>46</a:t>
            </a:fld>
            <a:endParaRPr lang="en-US"/>
          </a:p>
        </p:txBody>
      </p:sp>
      <p:sp>
        <p:nvSpPr>
          <p:cNvPr id="737282" name="Rectangle 2"/>
          <p:cNvSpPr>
            <a:spLocks noGrp="1" noChangeArrowheads="1"/>
          </p:cNvSpPr>
          <p:nvPr>
            <p:ph type="title"/>
          </p:nvPr>
        </p:nvSpPr>
        <p:spPr/>
        <p:txBody>
          <a:bodyPr/>
          <a:lstStyle/>
          <a:p>
            <a:pPr defTabSz="895350"/>
            <a:r>
              <a:rPr lang="en-US" dirty="0"/>
              <a:t>Lets Try To Design-</a:t>
            </a:r>
            <a:br>
              <a:rPr lang="en-US" dirty="0"/>
            </a:br>
            <a:r>
              <a:rPr lang="en-US" dirty="0"/>
              <a:t>Example: Online “Secure” Wallet App</a:t>
            </a:r>
          </a:p>
        </p:txBody>
      </p:sp>
      <p:sp>
        <p:nvSpPr>
          <p:cNvPr id="737283" name="Rectangle 3" descr="Rectangle: Click to edit Master text styles&#10;Second level&#10;Third level&#10;Fourth level&#10;Fifth level"/>
          <p:cNvSpPr>
            <a:spLocks noGrp="1" noChangeArrowheads="1"/>
          </p:cNvSpPr>
          <p:nvPr>
            <p:ph type="body" idx="1"/>
          </p:nvPr>
        </p:nvSpPr>
        <p:spPr>
          <a:xfrm>
            <a:off x="771525" y="1581150"/>
            <a:ext cx="8143875" cy="4972050"/>
          </a:xfrm>
        </p:spPr>
        <p:txBody>
          <a:bodyPr/>
          <a:lstStyle/>
          <a:p>
            <a:pPr marL="236538" indent="-236538" defTabSz="895350"/>
            <a:r>
              <a:rPr lang="en-US" sz="1800" dirty="0"/>
              <a:t>Problem Statement:  The goal of the application is to design a secure online wallet application.  The application should:</a:t>
            </a:r>
          </a:p>
          <a:p>
            <a:pPr marL="636588" lvl="1" indent="-236538" defTabSz="895350"/>
            <a:r>
              <a:rPr lang="en-US" sz="1600" dirty="0"/>
              <a:t>Allow a user to login, create and manage a profile</a:t>
            </a:r>
          </a:p>
          <a:p>
            <a:pPr marL="636588" lvl="1" indent="-236538" defTabSz="895350"/>
            <a:r>
              <a:rPr lang="en-US" sz="1600" dirty="0"/>
              <a:t>Allow a user to manage various security and financial instruments:</a:t>
            </a:r>
          </a:p>
          <a:p>
            <a:pPr marL="1036638" lvl="2" indent="-236538" defTabSz="895350"/>
            <a:r>
              <a:rPr lang="en-US" sz="1100" dirty="0"/>
              <a:t>Bank and investment account information (account numbers, account types, security credentials)</a:t>
            </a:r>
          </a:p>
          <a:p>
            <a:pPr marL="1036638" lvl="2" indent="-236538" defTabSz="895350"/>
            <a:r>
              <a:rPr lang="en-US" sz="1100" dirty="0"/>
              <a:t>Credit Card Information (accounts, numbers, expiration dates) to support automated payments</a:t>
            </a:r>
          </a:p>
          <a:p>
            <a:pPr marL="1036638" lvl="2" indent="-236538" defTabSz="895350"/>
            <a:r>
              <a:rPr lang="en-US" sz="1100" dirty="0"/>
              <a:t>Website credentials (website address, user ids, passwords)</a:t>
            </a:r>
          </a:p>
          <a:p>
            <a:pPr marL="1036638" lvl="2" indent="-236538" defTabSz="895350"/>
            <a:r>
              <a:rPr lang="en-US" sz="1100" dirty="0"/>
              <a:t>Loyalty card programs (card types, account numbers, </a:t>
            </a:r>
            <a:r>
              <a:rPr lang="en-US" sz="1100" dirty="0" err="1"/>
              <a:t>etc</a:t>
            </a:r>
            <a:r>
              <a:rPr lang="en-US" sz="1100" dirty="0"/>
              <a:t>)</a:t>
            </a:r>
          </a:p>
          <a:p>
            <a:pPr marL="1036638" lvl="2" indent="-236538" defTabSz="895350"/>
            <a:r>
              <a:rPr lang="en-US" sz="1100" dirty="0"/>
              <a:t>Frequent flyer account information</a:t>
            </a:r>
          </a:p>
          <a:p>
            <a:pPr marL="636588" lvl="1" indent="-236538" defTabSz="895350"/>
            <a:r>
              <a:rPr lang="en-US" sz="1500" dirty="0"/>
              <a:t>All information at rest and transmitted should be encrypted</a:t>
            </a:r>
          </a:p>
          <a:p>
            <a:pPr marL="636588" lvl="1" indent="-236538" defTabSz="895350"/>
            <a:r>
              <a:rPr lang="en-US" sz="1500" dirty="0"/>
              <a:t>Access to the application is via a single strong password</a:t>
            </a:r>
          </a:p>
          <a:p>
            <a:pPr marL="636588" lvl="1" indent="-236538" defTabSz="895350"/>
            <a:r>
              <a:rPr lang="en-US" sz="1500" dirty="0"/>
              <a:t>Secondary passwords can be used to secure additional account information access</a:t>
            </a:r>
          </a:p>
          <a:p>
            <a:pPr marL="636588" lvl="1" indent="-236538" defTabSz="895350"/>
            <a:r>
              <a:rPr lang="en-US" sz="1500" dirty="0"/>
              <a:t>Application should be designed so that it can be accessed over the web and via mobile devices</a:t>
            </a:r>
          </a:p>
          <a:p>
            <a:pPr marL="236538" indent="-236538" defTabSz="895350"/>
            <a:r>
              <a:rPr lang="en-US" sz="1900" dirty="0"/>
              <a:t>Questions:  Why is this application a good candidate to be implemented using a SOA pattern?</a:t>
            </a:r>
          </a:p>
          <a:p>
            <a:pPr marL="236538" indent="-236538" defTabSz="895350"/>
            <a:r>
              <a:rPr lang="en-US" sz="1900" dirty="0"/>
              <a:t>What are the key components and connectors?</a:t>
            </a:r>
          </a:p>
          <a:p>
            <a:pPr marL="636588" lvl="1" indent="-236538" defTabSz="895350"/>
            <a:endParaRPr lang="en-US" sz="1500" dirty="0"/>
          </a:p>
        </p:txBody>
      </p:sp>
    </p:spTree>
    <p:extLst>
      <p:ext uri="{BB962C8B-B14F-4D97-AF65-F5344CB8AC3E}">
        <p14:creationId xmlns:p14="http://schemas.microsoft.com/office/powerpoint/2010/main" val="196539318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216EFC55-AE42-A24D-871B-8BB55C5177EB}" type="slidenum">
              <a:rPr lang="en-US"/>
              <a:pPr/>
              <a:t>47</a:t>
            </a:fld>
            <a:endParaRPr lang="en-US"/>
          </a:p>
        </p:txBody>
      </p:sp>
      <p:sp>
        <p:nvSpPr>
          <p:cNvPr id="737282" name="Rectangle 2"/>
          <p:cNvSpPr>
            <a:spLocks noGrp="1" noChangeArrowheads="1"/>
          </p:cNvSpPr>
          <p:nvPr>
            <p:ph type="title"/>
          </p:nvPr>
        </p:nvSpPr>
        <p:spPr/>
        <p:txBody>
          <a:bodyPr/>
          <a:lstStyle/>
          <a:p>
            <a:pPr defTabSz="895350"/>
            <a:r>
              <a:rPr lang="en-US" dirty="0"/>
              <a:t>Specialization of SOA Models</a:t>
            </a:r>
          </a:p>
        </p:txBody>
      </p:sp>
      <p:sp>
        <p:nvSpPr>
          <p:cNvPr id="737283" name="Rectangle 3" descr="Rectangle: Click to edit Master text styles&#10;Second level&#10;Third level&#10;Fourth level&#10;Fifth level"/>
          <p:cNvSpPr>
            <a:spLocks noGrp="1" noChangeArrowheads="1"/>
          </p:cNvSpPr>
          <p:nvPr>
            <p:ph type="body" idx="1"/>
          </p:nvPr>
        </p:nvSpPr>
        <p:spPr>
          <a:xfrm>
            <a:off x="771525" y="1447800"/>
            <a:ext cx="8143875" cy="4972050"/>
          </a:xfrm>
        </p:spPr>
        <p:txBody>
          <a:bodyPr/>
          <a:lstStyle/>
          <a:p>
            <a:pPr marL="236538" indent="-236538" defTabSz="895350"/>
            <a:r>
              <a:rPr lang="en-US" sz="1800" dirty="0"/>
              <a:t>Contract/Operation Based (SOAP)</a:t>
            </a:r>
          </a:p>
          <a:p>
            <a:pPr marL="636588" lvl="1" indent="-236538" defTabSz="895350"/>
            <a:r>
              <a:rPr lang="en-US" sz="1400" dirty="0"/>
              <a:t>Service is defined in terms of operations that the service can perform, the messaging frameworks that the service supports, and a strict definition of the  data structures supported by the service operations (request and response)</a:t>
            </a:r>
          </a:p>
          <a:p>
            <a:pPr marL="636588" lvl="1" indent="-236538" defTabSz="895350"/>
            <a:r>
              <a:rPr lang="en-US" sz="1400" dirty="0"/>
              <a:t>The service contract is specified in a special XML document, called a WSDL document</a:t>
            </a:r>
          </a:p>
          <a:p>
            <a:pPr marL="636588" lvl="1" indent="-236538" defTabSz="895350"/>
            <a:r>
              <a:rPr lang="en-US" sz="1400" dirty="0"/>
              <a:t>The WSDL document can also specify policies associated with using the service.</a:t>
            </a:r>
          </a:p>
          <a:p>
            <a:pPr marL="636588" lvl="1" indent="-236538" defTabSz="895350"/>
            <a:r>
              <a:rPr lang="en-US" sz="1400" dirty="0"/>
              <a:t>Contract can be loosely- or strictly- enforced</a:t>
            </a:r>
          </a:p>
          <a:p>
            <a:pPr marL="636588" lvl="1" indent="-236538" defTabSz="895350"/>
            <a:r>
              <a:rPr lang="en-US" sz="1400" dirty="0"/>
              <a:t>Lots of extensions, defined as WS-* standards</a:t>
            </a:r>
          </a:p>
          <a:p>
            <a:pPr marL="636588" lvl="1" indent="-236538" defTabSz="895350"/>
            <a:r>
              <a:rPr lang="en-US" sz="1400" dirty="0"/>
              <a:t>Messaging typically in the form of XML documents</a:t>
            </a:r>
          </a:p>
          <a:p>
            <a:pPr marL="236538" indent="-236538" defTabSz="895350"/>
            <a:r>
              <a:rPr lang="en-US" sz="1800" dirty="0"/>
              <a:t>Resource Based (REST),</a:t>
            </a:r>
            <a:endParaRPr lang="en-US" sz="1600" dirty="0"/>
          </a:p>
          <a:p>
            <a:pPr marL="636588" lvl="1" indent="-236538" defTabSz="895350"/>
            <a:r>
              <a:rPr lang="en-US" sz="1400" dirty="0"/>
              <a:t>First introduced in 2000 by Roy Fielding’s Ph.D. thesis</a:t>
            </a:r>
          </a:p>
          <a:p>
            <a:pPr marL="636588" lvl="1" indent="-236538" defTabSz="895350"/>
            <a:r>
              <a:rPr lang="en-US" sz="1400" dirty="0"/>
              <a:t>Service is defined in terms of resources (generally nouns)</a:t>
            </a:r>
          </a:p>
          <a:p>
            <a:pPr marL="636588" lvl="1" indent="-236538" defTabSz="895350"/>
            <a:r>
              <a:rPr lang="en-US" sz="1400" dirty="0"/>
              <a:t>Service operations are mapped to HTTP verbs</a:t>
            </a:r>
          </a:p>
          <a:p>
            <a:pPr marL="636588" lvl="1" indent="-236538" defTabSz="895350"/>
            <a:r>
              <a:rPr lang="en-US" sz="1400" dirty="0"/>
              <a:t>Service runtime utilizes web runtime, in fact they cant be distinguished</a:t>
            </a:r>
          </a:p>
          <a:p>
            <a:pPr marL="636588" lvl="1" indent="-236538" defTabSz="895350"/>
            <a:r>
              <a:rPr lang="en-US" sz="1400" dirty="0"/>
              <a:t>Messaging typically in the form of JSON documents, although XML is also used</a:t>
            </a:r>
          </a:p>
          <a:p>
            <a:pPr marL="636588" lvl="1" indent="-236538" defTabSz="895350"/>
            <a:r>
              <a:rPr lang="en-US" sz="1400" dirty="0"/>
              <a:t>Example-based versus contract-based specification.  Some work on this with the WADL specifications.</a:t>
            </a:r>
          </a:p>
        </p:txBody>
      </p:sp>
      <p:sp>
        <p:nvSpPr>
          <p:cNvPr id="6" name="Text Box 4"/>
          <p:cNvSpPr txBox="1">
            <a:spLocks noChangeArrowheads="1"/>
          </p:cNvSpPr>
          <p:nvPr/>
        </p:nvSpPr>
        <p:spPr bwMode="auto">
          <a:xfrm>
            <a:off x="523875" y="5737950"/>
            <a:ext cx="8216189" cy="10790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3296" tIns="46648" rIns="93296" bIns="46648">
            <a:spAutoFit/>
          </a:bodyPr>
          <a:lstStyle>
            <a:lvl1pPr defTabSz="933450">
              <a:defRPr sz="2400">
                <a:solidFill>
                  <a:schemeClr val="tx1"/>
                </a:solidFill>
                <a:latin typeface="Times New Roman" charset="0"/>
                <a:ea typeface="ＭＳ Ｐゴシック" charset="0"/>
              </a:defRPr>
            </a:lvl1pPr>
            <a:lvl2pPr marL="466725" defTabSz="933450">
              <a:defRPr sz="2400">
                <a:solidFill>
                  <a:schemeClr val="tx1"/>
                </a:solidFill>
                <a:latin typeface="Times New Roman" charset="0"/>
                <a:ea typeface="ＭＳ Ｐゴシック" charset="0"/>
              </a:defRPr>
            </a:lvl2pPr>
            <a:lvl3pPr marL="933450" defTabSz="933450">
              <a:defRPr sz="2400">
                <a:solidFill>
                  <a:schemeClr val="tx1"/>
                </a:solidFill>
                <a:latin typeface="Times New Roman" charset="0"/>
                <a:ea typeface="ＭＳ Ｐゴシック" charset="0"/>
              </a:defRPr>
            </a:lvl3pPr>
            <a:lvl4pPr marL="1400175" defTabSz="933450">
              <a:defRPr sz="2400">
                <a:solidFill>
                  <a:schemeClr val="tx1"/>
                </a:solidFill>
                <a:latin typeface="Times New Roman" charset="0"/>
                <a:ea typeface="ＭＳ Ｐゴシック" charset="0"/>
              </a:defRPr>
            </a:lvl4pPr>
            <a:lvl5pPr marL="1865313" defTabSz="933450">
              <a:defRPr sz="2400">
                <a:solidFill>
                  <a:schemeClr val="tx1"/>
                </a:solidFill>
                <a:latin typeface="Times New Roman" charset="0"/>
                <a:ea typeface="ＭＳ Ｐゴシック" charset="0"/>
              </a:defRPr>
            </a:lvl5pPr>
            <a:lvl6pPr marL="2322513" defTabSz="933450" fontAlgn="base">
              <a:spcBef>
                <a:spcPct val="0"/>
              </a:spcBef>
              <a:spcAft>
                <a:spcPct val="0"/>
              </a:spcAft>
              <a:defRPr sz="2400">
                <a:solidFill>
                  <a:schemeClr val="tx1"/>
                </a:solidFill>
                <a:latin typeface="Times New Roman" charset="0"/>
                <a:ea typeface="ＭＳ Ｐゴシック" charset="0"/>
              </a:defRPr>
            </a:lvl6pPr>
            <a:lvl7pPr marL="2779713" defTabSz="933450" fontAlgn="base">
              <a:spcBef>
                <a:spcPct val="0"/>
              </a:spcBef>
              <a:spcAft>
                <a:spcPct val="0"/>
              </a:spcAft>
              <a:defRPr sz="2400">
                <a:solidFill>
                  <a:schemeClr val="tx1"/>
                </a:solidFill>
                <a:latin typeface="Times New Roman" charset="0"/>
                <a:ea typeface="ＭＳ Ｐゴシック" charset="0"/>
              </a:defRPr>
            </a:lvl7pPr>
            <a:lvl8pPr marL="3236913" defTabSz="933450" fontAlgn="base">
              <a:spcBef>
                <a:spcPct val="0"/>
              </a:spcBef>
              <a:spcAft>
                <a:spcPct val="0"/>
              </a:spcAft>
              <a:defRPr sz="2400">
                <a:solidFill>
                  <a:schemeClr val="tx1"/>
                </a:solidFill>
                <a:latin typeface="Times New Roman" charset="0"/>
                <a:ea typeface="ＭＳ Ｐゴシック" charset="0"/>
              </a:defRPr>
            </a:lvl8pPr>
            <a:lvl9pPr marL="3694113" defTabSz="933450" fontAlgn="base">
              <a:spcBef>
                <a:spcPct val="0"/>
              </a:spcBef>
              <a:spcAft>
                <a:spcPct val="0"/>
              </a:spcAft>
              <a:defRPr sz="2400">
                <a:solidFill>
                  <a:schemeClr val="tx1"/>
                </a:solidFill>
                <a:latin typeface="Times New Roman" charset="0"/>
                <a:ea typeface="ＭＳ Ｐゴシック" charset="0"/>
              </a:defRPr>
            </a:lvl9pPr>
          </a:lstStyle>
          <a:p>
            <a:r>
              <a:rPr lang="en-US" sz="1600" b="1" dirty="0">
                <a:solidFill>
                  <a:srgbClr val="FF0000"/>
                </a:solidFill>
                <a:latin typeface="Arial" charset="0"/>
              </a:rPr>
              <a:t>Up until a few years ago SOAP was the more popular approach; however, now </a:t>
            </a:r>
            <a:br>
              <a:rPr lang="en-US" sz="1600" b="1" dirty="0">
                <a:solidFill>
                  <a:srgbClr val="FF0000"/>
                </a:solidFill>
                <a:latin typeface="Arial" charset="0"/>
              </a:rPr>
            </a:br>
            <a:r>
              <a:rPr lang="en-US" sz="1600" b="1" dirty="0">
                <a:solidFill>
                  <a:srgbClr val="FF0000"/>
                </a:solidFill>
                <a:latin typeface="Arial" charset="0"/>
              </a:rPr>
              <a:t>RESTful services are dominating SOA-based architecture…</a:t>
            </a:r>
          </a:p>
          <a:p>
            <a:r>
              <a:rPr lang="en-US" sz="1600" b="1" dirty="0">
                <a:solidFill>
                  <a:srgbClr val="FF0000"/>
                </a:solidFill>
                <a:latin typeface="Arial" charset="0"/>
              </a:rPr>
              <a:t>We will also look at very recent advancement of SOA patterns later in the course </a:t>
            </a:r>
            <a:r>
              <a:rPr lang="mr-IN" sz="1600" b="1" dirty="0">
                <a:solidFill>
                  <a:srgbClr val="FF0000"/>
                </a:solidFill>
                <a:latin typeface="Arial" charset="0"/>
              </a:rPr>
              <a:t>–</a:t>
            </a:r>
            <a:r>
              <a:rPr lang="en-US" sz="1600" b="1" dirty="0">
                <a:solidFill>
                  <a:srgbClr val="FF0000"/>
                </a:solidFill>
                <a:latin typeface="Arial" charset="0"/>
              </a:rPr>
              <a:t> </a:t>
            </a:r>
            <a:br>
              <a:rPr lang="en-US" sz="1600" b="1" dirty="0">
                <a:solidFill>
                  <a:srgbClr val="FF0000"/>
                </a:solidFill>
                <a:latin typeface="Arial" charset="0"/>
              </a:rPr>
            </a:br>
            <a:r>
              <a:rPr lang="en-US" sz="1600" b="1" dirty="0">
                <a:solidFill>
                  <a:srgbClr val="FF0000"/>
                </a:solidFill>
                <a:latin typeface="Arial" charset="0"/>
              </a:rPr>
              <a:t>Reactive, Graph Query, etc.</a:t>
            </a:r>
          </a:p>
        </p:txBody>
      </p:sp>
    </p:spTree>
    <p:extLst>
      <p:ext uri="{BB962C8B-B14F-4D97-AF65-F5344CB8AC3E}">
        <p14:creationId xmlns:p14="http://schemas.microsoft.com/office/powerpoint/2010/main" val="153421603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216EFC55-AE42-A24D-871B-8BB55C5177EB}" type="slidenum">
              <a:rPr lang="en-US"/>
              <a:pPr/>
              <a:t>48</a:t>
            </a:fld>
            <a:endParaRPr lang="en-US"/>
          </a:p>
        </p:txBody>
      </p:sp>
      <p:sp>
        <p:nvSpPr>
          <p:cNvPr id="737282" name="Rectangle 2"/>
          <p:cNvSpPr>
            <a:spLocks noGrp="1" noChangeArrowheads="1"/>
          </p:cNvSpPr>
          <p:nvPr>
            <p:ph type="title"/>
          </p:nvPr>
        </p:nvSpPr>
        <p:spPr/>
        <p:txBody>
          <a:bodyPr/>
          <a:lstStyle/>
          <a:p>
            <a:pPr defTabSz="895350"/>
            <a:r>
              <a:rPr lang="en-US" dirty="0"/>
              <a:t>Specialization of SOA Models</a:t>
            </a:r>
          </a:p>
        </p:txBody>
      </p:sp>
      <p:sp>
        <p:nvSpPr>
          <p:cNvPr id="737283" name="Rectangle 3" descr="Rectangle: Click to edit Master text styles&#10;Second level&#10;Third level&#10;Fourth level&#10;Fifth level"/>
          <p:cNvSpPr>
            <a:spLocks noGrp="1" noChangeArrowheads="1"/>
          </p:cNvSpPr>
          <p:nvPr>
            <p:ph type="body" idx="1"/>
          </p:nvPr>
        </p:nvSpPr>
        <p:spPr>
          <a:xfrm>
            <a:off x="771525" y="1447800"/>
            <a:ext cx="8143875" cy="4972050"/>
          </a:xfrm>
        </p:spPr>
        <p:txBody>
          <a:bodyPr/>
          <a:lstStyle/>
          <a:p>
            <a:pPr marL="236538" indent="-236538" defTabSz="895350"/>
            <a:r>
              <a:rPr lang="en-US" sz="2800" dirty="0" err="1"/>
              <a:t>GraphQL</a:t>
            </a:r>
            <a:endParaRPr lang="en-US" sz="2800" dirty="0"/>
          </a:p>
          <a:p>
            <a:pPr marL="636588" lvl="1" indent="-236538" defTabSz="895350"/>
            <a:r>
              <a:rPr lang="en-US" sz="2000" dirty="0"/>
              <a:t>Open-sourced by Facebook</a:t>
            </a:r>
          </a:p>
          <a:p>
            <a:pPr marL="636588" lvl="1" indent="-236538" defTabSz="895350"/>
            <a:r>
              <a:rPr lang="en-US" sz="2000" dirty="0"/>
              <a:t>Strongly typed schemas</a:t>
            </a:r>
          </a:p>
          <a:p>
            <a:pPr marL="636588" lvl="1" indent="-236538" defTabSz="895350"/>
            <a:r>
              <a:rPr lang="en-US" sz="2000" dirty="0"/>
              <a:t>A JSON based query language</a:t>
            </a:r>
          </a:p>
          <a:p>
            <a:pPr marL="636588" lvl="1" indent="-236538" defTabSz="895350"/>
            <a:endParaRPr lang="en-US" sz="2000" dirty="0"/>
          </a:p>
          <a:p>
            <a:pPr marL="236538" indent="-236538" defTabSz="895350"/>
            <a:r>
              <a:rPr lang="en-US" sz="2800" dirty="0" err="1"/>
              <a:t>gRPC</a:t>
            </a:r>
            <a:endParaRPr lang="en-US" sz="2800" dirty="0"/>
          </a:p>
          <a:p>
            <a:pPr marL="636588" lvl="1" indent="-236538" defTabSz="895350"/>
            <a:r>
              <a:rPr lang="en-US" sz="1800" dirty="0"/>
              <a:t>Open Sourced by google</a:t>
            </a:r>
          </a:p>
          <a:p>
            <a:pPr marL="636588" lvl="1" indent="-236538" defTabSz="895350"/>
            <a:r>
              <a:rPr lang="en-US" sz="1800" dirty="0"/>
              <a:t>Based on Protocol Buffers</a:t>
            </a:r>
          </a:p>
          <a:p>
            <a:pPr marL="636588" lvl="1" indent="-236538" defTabSz="895350"/>
            <a:r>
              <a:rPr lang="en-US" sz="1800" dirty="0"/>
              <a:t>Binary and very fast</a:t>
            </a:r>
          </a:p>
        </p:txBody>
      </p:sp>
      <p:sp>
        <p:nvSpPr>
          <p:cNvPr id="2" name="Rectangle 1">
            <a:extLst>
              <a:ext uri="{FF2B5EF4-FFF2-40B4-BE49-F238E27FC236}">
                <a16:creationId xmlns:a16="http://schemas.microsoft.com/office/drawing/2014/main" id="{CB0CA2CB-7530-7A4D-9F9E-A66E378FEDEA}"/>
              </a:ext>
            </a:extLst>
          </p:cNvPr>
          <p:cNvSpPr/>
          <p:nvPr/>
        </p:nvSpPr>
        <p:spPr>
          <a:xfrm>
            <a:off x="5105400" y="2286000"/>
            <a:ext cx="3440365" cy="461665"/>
          </a:xfrm>
          <a:prstGeom prst="rect">
            <a:avLst/>
          </a:prstGeom>
        </p:spPr>
        <p:txBody>
          <a:bodyPr wrap="none">
            <a:spAutoFit/>
          </a:bodyPr>
          <a:lstStyle/>
          <a:p>
            <a:r>
              <a:rPr lang="en-US" b="1" dirty="0">
                <a:solidFill>
                  <a:srgbClr val="7030A0"/>
                </a:solidFill>
              </a:rPr>
              <a:t>https://</a:t>
            </a:r>
            <a:r>
              <a:rPr lang="en-US" b="1" dirty="0" err="1">
                <a:solidFill>
                  <a:srgbClr val="7030A0"/>
                </a:solidFill>
              </a:rPr>
              <a:t>graphql.org</a:t>
            </a:r>
            <a:r>
              <a:rPr lang="en-US" b="1" dirty="0">
                <a:solidFill>
                  <a:srgbClr val="7030A0"/>
                </a:solidFill>
              </a:rPr>
              <a:t>/</a:t>
            </a:r>
          </a:p>
        </p:txBody>
      </p:sp>
      <p:sp>
        <p:nvSpPr>
          <p:cNvPr id="7" name="Rectangle 6">
            <a:extLst>
              <a:ext uri="{FF2B5EF4-FFF2-40B4-BE49-F238E27FC236}">
                <a16:creationId xmlns:a16="http://schemas.microsoft.com/office/drawing/2014/main" id="{95E6705B-3A57-AB41-8F30-1D935869FFE6}"/>
              </a:ext>
            </a:extLst>
          </p:cNvPr>
          <p:cNvSpPr/>
          <p:nvPr/>
        </p:nvSpPr>
        <p:spPr>
          <a:xfrm>
            <a:off x="5128846" y="3890665"/>
            <a:ext cx="2699778" cy="461665"/>
          </a:xfrm>
          <a:prstGeom prst="rect">
            <a:avLst/>
          </a:prstGeom>
        </p:spPr>
        <p:txBody>
          <a:bodyPr wrap="none">
            <a:spAutoFit/>
          </a:bodyPr>
          <a:lstStyle/>
          <a:p>
            <a:r>
              <a:rPr lang="en-US" b="1" dirty="0">
                <a:solidFill>
                  <a:srgbClr val="7030A0"/>
                </a:solidFill>
              </a:rPr>
              <a:t>https://</a:t>
            </a:r>
            <a:r>
              <a:rPr lang="en-US" b="1" dirty="0" err="1">
                <a:solidFill>
                  <a:srgbClr val="7030A0"/>
                </a:solidFill>
              </a:rPr>
              <a:t>grpc.io</a:t>
            </a:r>
            <a:r>
              <a:rPr lang="en-US" b="1" dirty="0">
                <a:solidFill>
                  <a:srgbClr val="7030A0"/>
                </a:solidFill>
              </a:rPr>
              <a:t>/</a:t>
            </a:r>
          </a:p>
        </p:txBody>
      </p:sp>
    </p:spTree>
    <p:extLst>
      <p:ext uri="{BB962C8B-B14F-4D97-AF65-F5344CB8AC3E}">
        <p14:creationId xmlns:p14="http://schemas.microsoft.com/office/powerpoint/2010/main" val="243330255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216EFC55-AE42-A24D-871B-8BB55C5177EB}" type="slidenum">
              <a:rPr lang="en-US"/>
              <a:pPr/>
              <a:t>49</a:t>
            </a:fld>
            <a:endParaRPr lang="en-US"/>
          </a:p>
        </p:txBody>
      </p:sp>
      <p:sp>
        <p:nvSpPr>
          <p:cNvPr id="737282" name="Rectangle 2"/>
          <p:cNvSpPr>
            <a:spLocks noGrp="1" noChangeArrowheads="1"/>
          </p:cNvSpPr>
          <p:nvPr>
            <p:ph type="title"/>
          </p:nvPr>
        </p:nvSpPr>
        <p:spPr/>
        <p:txBody>
          <a:bodyPr/>
          <a:lstStyle/>
          <a:p>
            <a:pPr defTabSz="895350"/>
            <a:r>
              <a:rPr lang="en-US" dirty="0"/>
              <a:t>SOA Requirements around the Runtime Stack</a:t>
            </a:r>
          </a:p>
        </p:txBody>
      </p:sp>
      <p:sp>
        <p:nvSpPr>
          <p:cNvPr id="737283" name="Rectangle 3" descr="Rectangle: Click to edit Master text styles&#10;Second level&#10;Third level&#10;Fourth level&#10;Fifth level"/>
          <p:cNvSpPr>
            <a:spLocks noGrp="1" noChangeArrowheads="1"/>
          </p:cNvSpPr>
          <p:nvPr>
            <p:ph type="body" idx="1"/>
          </p:nvPr>
        </p:nvSpPr>
        <p:spPr>
          <a:xfrm>
            <a:off x="771525" y="1600200"/>
            <a:ext cx="8143875" cy="4819650"/>
          </a:xfrm>
        </p:spPr>
        <p:txBody>
          <a:bodyPr/>
          <a:lstStyle/>
          <a:p>
            <a:pPr marL="236538" indent="-236538" defTabSz="895350"/>
            <a:r>
              <a:rPr lang="en-US" sz="2800" dirty="0"/>
              <a:t>SOA services generally run within a framework to provide a number of useful capabilities:</a:t>
            </a:r>
          </a:p>
          <a:p>
            <a:pPr marL="636588" lvl="1" indent="-236538" defTabSz="895350"/>
            <a:r>
              <a:rPr lang="en-US" sz="2400" dirty="0"/>
              <a:t>Network – TCP/IP, HTTP/S, HTTP2</a:t>
            </a:r>
          </a:p>
          <a:p>
            <a:pPr marL="636588" lvl="1" indent="-236538" defTabSz="895350"/>
            <a:r>
              <a:rPr lang="en-US" sz="2400" dirty="0"/>
              <a:t>Serialization – objects to/from XML or JSON (or Binary)</a:t>
            </a:r>
          </a:p>
          <a:p>
            <a:pPr marL="636588" lvl="1" indent="-236538" defTabSz="895350"/>
            <a:r>
              <a:rPr lang="en-US" sz="2400" dirty="0"/>
              <a:t>Thread Management – allocating threads to services or providing an </a:t>
            </a:r>
            <a:r>
              <a:rPr lang="en-US" sz="2400" dirty="0" err="1"/>
              <a:t>async</a:t>
            </a:r>
            <a:r>
              <a:rPr lang="en-US" sz="2400" dirty="0"/>
              <a:t> framework (remember the reactor pattern).</a:t>
            </a:r>
          </a:p>
          <a:p>
            <a:pPr marL="636588" lvl="1" indent="-236538" defTabSz="895350"/>
            <a:r>
              <a:rPr lang="en-US" sz="2400" dirty="0"/>
              <a:t>Security – best practice is to externalize security from the service implementation.  This includes user management (authentication/authorization) as well as defending against </a:t>
            </a:r>
            <a:r>
              <a:rPr lang="en-US" sz="2400" dirty="0" err="1"/>
              <a:t>DoS</a:t>
            </a:r>
            <a:r>
              <a:rPr lang="en-US" sz="2400" dirty="0"/>
              <a:t> and injection attacks</a:t>
            </a:r>
          </a:p>
        </p:txBody>
      </p:sp>
    </p:spTree>
    <p:extLst>
      <p:ext uri="{BB962C8B-B14F-4D97-AF65-F5344CB8AC3E}">
        <p14:creationId xmlns:p14="http://schemas.microsoft.com/office/powerpoint/2010/main" val="24834784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5"/>
          <p:cNvSpPr>
            <a:spLocks noGrp="1"/>
          </p:cNvSpPr>
          <p:nvPr>
            <p:ph type="sldNum" sz="quarter" idx="11"/>
          </p:nvPr>
        </p:nvSpPr>
        <p:spPr/>
        <p:txBody>
          <a:bodyPr/>
          <a:lstStyle/>
          <a:p>
            <a:fld id="{12AEBEB9-08C4-1842-B6EC-4A1B60805F06}" type="slidenum">
              <a:rPr lang="en-US"/>
              <a:pPr/>
              <a:t>5</a:t>
            </a:fld>
            <a:endParaRPr lang="en-US"/>
          </a:p>
        </p:txBody>
      </p:sp>
      <p:sp>
        <p:nvSpPr>
          <p:cNvPr id="733186" name="Rectangle 2"/>
          <p:cNvSpPr>
            <a:spLocks noGrp="1" noChangeArrowheads="1"/>
          </p:cNvSpPr>
          <p:nvPr>
            <p:ph type="title"/>
          </p:nvPr>
        </p:nvSpPr>
        <p:spPr/>
        <p:txBody>
          <a:bodyPr/>
          <a:lstStyle/>
          <a:p>
            <a:pPr defTabSz="895350"/>
            <a:r>
              <a:rPr lang="en-US" dirty="0"/>
              <a:t>Why SOA?</a:t>
            </a:r>
          </a:p>
        </p:txBody>
      </p:sp>
      <p:sp>
        <p:nvSpPr>
          <p:cNvPr id="6" name="Content Placeholder 2"/>
          <p:cNvSpPr>
            <a:spLocks noGrp="1"/>
          </p:cNvSpPr>
          <p:nvPr>
            <p:ph type="body" sz="half" idx="1"/>
          </p:nvPr>
        </p:nvSpPr>
        <p:spPr>
          <a:xfrm>
            <a:off x="771525" y="1657350"/>
            <a:ext cx="7915275" cy="4286250"/>
          </a:xfrm>
        </p:spPr>
        <p:txBody>
          <a:bodyPr>
            <a:noAutofit/>
          </a:bodyPr>
          <a:lstStyle/>
          <a:p>
            <a:r>
              <a:rPr lang="en-US" sz="2000" dirty="0"/>
              <a:t>Modern application architectures are almost </a:t>
            </a:r>
            <a:r>
              <a:rPr lang="en-US" sz="2000" b="1" dirty="0"/>
              <a:t>always distributed</a:t>
            </a:r>
            <a:r>
              <a:rPr lang="en-US" sz="2000" dirty="0"/>
              <a:t>, we desire an architecture approach to construct applications using a collection of autonomous services. </a:t>
            </a:r>
          </a:p>
          <a:p>
            <a:r>
              <a:rPr lang="en-US" sz="2000" dirty="0"/>
              <a:t>Focus of design is on integration – individual services could be developed and deployed using different technology stacks and platforms.  Integration patterns are selected that use messaging</a:t>
            </a:r>
          </a:p>
          <a:p>
            <a:r>
              <a:rPr lang="en-US" sz="2000" dirty="0"/>
              <a:t>Desire to reuse well known OO principles such as encapsulation, abstraction, and well-defined interfaces in creating new architectures based on SOA</a:t>
            </a:r>
          </a:p>
          <a:p>
            <a:r>
              <a:rPr lang="en-US" sz="2000" dirty="0"/>
              <a:t>Availability and stability of services influence design decisions – separate core aspects of building the service (not likely to change) from the service configuration (likely to change)</a:t>
            </a:r>
          </a:p>
          <a:p>
            <a:r>
              <a:rPr lang="en-US" sz="2000" dirty="0"/>
              <a:t>The desire to easily integrate capabilities built and hosted by others into our own applications</a:t>
            </a:r>
          </a:p>
        </p:txBody>
      </p:sp>
    </p:spTree>
    <p:extLst>
      <p:ext uri="{BB962C8B-B14F-4D97-AF65-F5344CB8AC3E}">
        <p14:creationId xmlns:p14="http://schemas.microsoft.com/office/powerpoint/2010/main" val="182469623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216EFC55-AE42-A24D-871B-8BB55C5177EB}" type="slidenum">
              <a:rPr lang="en-US"/>
              <a:pPr/>
              <a:t>50</a:t>
            </a:fld>
            <a:endParaRPr lang="en-US"/>
          </a:p>
        </p:txBody>
      </p:sp>
      <p:sp>
        <p:nvSpPr>
          <p:cNvPr id="737282" name="Rectangle 2"/>
          <p:cNvSpPr>
            <a:spLocks noGrp="1" noChangeArrowheads="1"/>
          </p:cNvSpPr>
          <p:nvPr>
            <p:ph type="title"/>
          </p:nvPr>
        </p:nvSpPr>
        <p:spPr>
          <a:xfrm>
            <a:off x="685800" y="228600"/>
            <a:ext cx="7772400" cy="1143000"/>
          </a:xfrm>
        </p:spPr>
        <p:txBody>
          <a:bodyPr/>
          <a:lstStyle/>
          <a:p>
            <a:pPr defTabSz="895350"/>
            <a:r>
              <a:rPr lang="en-US" dirty="0"/>
              <a:t>The runtime containers for web services come in two flavors</a:t>
            </a:r>
          </a:p>
        </p:txBody>
      </p:sp>
      <p:sp>
        <p:nvSpPr>
          <p:cNvPr id="7" name="Rectangle 6"/>
          <p:cNvSpPr/>
          <p:nvPr/>
        </p:nvSpPr>
        <p:spPr bwMode="auto">
          <a:xfrm>
            <a:off x="2057400" y="1905000"/>
            <a:ext cx="2590800" cy="4114800"/>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Tahoma" charset="0"/>
                <a:ea typeface="ＭＳ Ｐゴシック" charset="0"/>
              </a:rPr>
              <a:t>Traditional</a:t>
            </a:r>
          </a:p>
        </p:txBody>
      </p:sp>
      <p:cxnSp>
        <p:nvCxnSpPr>
          <p:cNvPr id="8" name="Straight Connector 7"/>
          <p:cNvCxnSpPr>
            <a:stCxn id="10" idx="0"/>
            <a:endCxn id="9" idx="6"/>
          </p:cNvCxnSpPr>
          <p:nvPr/>
        </p:nvCxnSpPr>
        <p:spPr bwMode="auto">
          <a:xfrm flipH="1" flipV="1">
            <a:off x="1447800" y="4075233"/>
            <a:ext cx="838200" cy="1467"/>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9" name="Oval 8"/>
          <p:cNvSpPr/>
          <p:nvPr/>
        </p:nvSpPr>
        <p:spPr bwMode="auto">
          <a:xfrm>
            <a:off x="1143000" y="3922833"/>
            <a:ext cx="304800" cy="304800"/>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Tahoma" charset="0"/>
              <a:ea typeface="ＭＳ Ｐゴシック" charset="0"/>
            </a:endParaRPr>
          </a:p>
        </p:txBody>
      </p:sp>
      <p:sp>
        <p:nvSpPr>
          <p:cNvPr id="10" name="Rectangle 9"/>
          <p:cNvSpPr/>
          <p:nvPr/>
        </p:nvSpPr>
        <p:spPr bwMode="auto">
          <a:xfrm rot="16200000">
            <a:off x="952500" y="3771900"/>
            <a:ext cx="3276600" cy="609600"/>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b="1" dirty="0">
                <a:solidFill>
                  <a:srgbClr val="CCCC00"/>
                </a:solidFill>
              </a:rPr>
              <a:t>Web Container</a:t>
            </a:r>
            <a:endParaRPr kumimoji="0" lang="en-US" sz="2400" b="1" i="0" u="none" strike="noStrike" cap="none" normalizeH="0" baseline="0" dirty="0">
              <a:ln>
                <a:noFill/>
              </a:ln>
              <a:solidFill>
                <a:srgbClr val="CCCC00"/>
              </a:solidFill>
              <a:effectLst/>
              <a:latin typeface="Tahoma" charset="0"/>
              <a:ea typeface="ＭＳ Ｐゴシック" charset="0"/>
            </a:endParaRPr>
          </a:p>
        </p:txBody>
      </p:sp>
      <p:sp>
        <p:nvSpPr>
          <p:cNvPr id="17" name="TextBox 16"/>
          <p:cNvSpPr txBox="1"/>
          <p:nvPr/>
        </p:nvSpPr>
        <p:spPr>
          <a:xfrm rot="16200000">
            <a:off x="-320394" y="3866140"/>
            <a:ext cx="2474055" cy="461665"/>
          </a:xfrm>
          <a:prstGeom prst="rect">
            <a:avLst/>
          </a:prstGeom>
          <a:noFill/>
        </p:spPr>
        <p:txBody>
          <a:bodyPr wrap="none" rtlCol="0">
            <a:spAutoFit/>
          </a:bodyPr>
          <a:lstStyle/>
          <a:p>
            <a:r>
              <a:rPr lang="en-US" dirty="0"/>
              <a:t>Service Interface</a:t>
            </a:r>
          </a:p>
        </p:txBody>
      </p:sp>
      <p:cxnSp>
        <p:nvCxnSpPr>
          <p:cNvPr id="21" name="Straight Connector 20"/>
          <p:cNvCxnSpPr/>
          <p:nvPr/>
        </p:nvCxnSpPr>
        <p:spPr bwMode="auto">
          <a:xfrm flipH="1">
            <a:off x="2895600" y="4038600"/>
            <a:ext cx="381000"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23" name="Rectangle 22"/>
          <p:cNvSpPr/>
          <p:nvPr/>
        </p:nvSpPr>
        <p:spPr bwMode="auto">
          <a:xfrm rot="16200000">
            <a:off x="2209802" y="3505198"/>
            <a:ext cx="3276600" cy="114300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b="1" dirty="0">
                <a:solidFill>
                  <a:srgbClr val="CCCC00"/>
                </a:solidFill>
              </a:rPr>
              <a:t>Servlet Container</a:t>
            </a:r>
            <a:endParaRPr kumimoji="0" lang="en-US" sz="2400" b="1" i="0" u="none" strike="noStrike" cap="none" normalizeH="0" baseline="0" dirty="0">
              <a:ln>
                <a:noFill/>
              </a:ln>
              <a:solidFill>
                <a:srgbClr val="CCCC00"/>
              </a:solidFill>
              <a:effectLst/>
              <a:latin typeface="Tahoma" charset="0"/>
              <a:ea typeface="ＭＳ Ｐゴシック" charset="0"/>
            </a:endParaRPr>
          </a:p>
        </p:txBody>
      </p:sp>
      <p:sp>
        <p:nvSpPr>
          <p:cNvPr id="18" name="Rectangle 17"/>
          <p:cNvSpPr/>
          <p:nvPr/>
        </p:nvSpPr>
        <p:spPr bwMode="auto">
          <a:xfrm rot="16200000">
            <a:off x="2552700" y="3848100"/>
            <a:ext cx="3124200" cy="457200"/>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Tahoma" charset="0"/>
                <a:ea typeface="ＭＳ Ｐゴシック" charset="0"/>
              </a:rPr>
              <a:t>Web Service</a:t>
            </a:r>
          </a:p>
        </p:txBody>
      </p:sp>
      <p:sp>
        <p:nvSpPr>
          <p:cNvPr id="24" name="Rectangle 23"/>
          <p:cNvSpPr/>
          <p:nvPr/>
        </p:nvSpPr>
        <p:spPr bwMode="auto">
          <a:xfrm>
            <a:off x="6857999" y="1905000"/>
            <a:ext cx="1828801" cy="4114800"/>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dirty="0" err="1"/>
              <a:t>Async</a:t>
            </a:r>
            <a:endParaRPr kumimoji="0" lang="en-US" sz="2400" b="0" i="0" u="none" strike="noStrike" cap="none" normalizeH="0" baseline="0" dirty="0">
              <a:ln>
                <a:noFill/>
              </a:ln>
              <a:solidFill>
                <a:schemeClr val="tx1"/>
              </a:solidFill>
              <a:effectLst/>
              <a:latin typeface="Tahoma" charset="0"/>
              <a:ea typeface="ＭＳ Ｐゴシック" charset="0"/>
            </a:endParaRPr>
          </a:p>
        </p:txBody>
      </p:sp>
      <p:cxnSp>
        <p:nvCxnSpPr>
          <p:cNvPr id="25" name="Straight Connector 24"/>
          <p:cNvCxnSpPr>
            <a:stCxn id="27" idx="0"/>
            <a:endCxn id="26" idx="6"/>
          </p:cNvCxnSpPr>
          <p:nvPr/>
        </p:nvCxnSpPr>
        <p:spPr bwMode="auto">
          <a:xfrm flipH="1" flipV="1">
            <a:off x="6248399" y="4075233"/>
            <a:ext cx="838201" cy="1467"/>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26" name="Oval 25"/>
          <p:cNvSpPr/>
          <p:nvPr/>
        </p:nvSpPr>
        <p:spPr bwMode="auto">
          <a:xfrm>
            <a:off x="5943599" y="3922833"/>
            <a:ext cx="304800" cy="304800"/>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Tahoma" charset="0"/>
              <a:ea typeface="ＭＳ Ｐゴシック" charset="0"/>
            </a:endParaRPr>
          </a:p>
        </p:txBody>
      </p:sp>
      <p:sp>
        <p:nvSpPr>
          <p:cNvPr id="27" name="Rectangle 26"/>
          <p:cNvSpPr/>
          <p:nvPr/>
        </p:nvSpPr>
        <p:spPr bwMode="auto">
          <a:xfrm rot="16200000">
            <a:off x="6096001" y="3428998"/>
            <a:ext cx="3276600" cy="129540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b="1" dirty="0">
                <a:solidFill>
                  <a:srgbClr val="CCCC00"/>
                </a:solidFill>
              </a:rPr>
              <a:t>Embedded Container</a:t>
            </a:r>
            <a:endParaRPr kumimoji="0" lang="en-US" sz="2400" b="1" i="0" u="none" strike="noStrike" cap="none" normalizeH="0" baseline="0" dirty="0">
              <a:ln>
                <a:noFill/>
              </a:ln>
              <a:solidFill>
                <a:srgbClr val="CCCC00"/>
              </a:solidFill>
              <a:effectLst/>
              <a:latin typeface="Tahoma" charset="0"/>
              <a:ea typeface="ＭＳ Ｐゴシック" charset="0"/>
            </a:endParaRPr>
          </a:p>
        </p:txBody>
      </p:sp>
      <p:sp>
        <p:nvSpPr>
          <p:cNvPr id="28" name="TextBox 27"/>
          <p:cNvSpPr txBox="1"/>
          <p:nvPr/>
        </p:nvSpPr>
        <p:spPr>
          <a:xfrm rot="16200000">
            <a:off x="4480205" y="3866140"/>
            <a:ext cx="2474055" cy="461665"/>
          </a:xfrm>
          <a:prstGeom prst="rect">
            <a:avLst/>
          </a:prstGeom>
          <a:noFill/>
        </p:spPr>
        <p:txBody>
          <a:bodyPr wrap="none" rtlCol="0">
            <a:spAutoFit/>
          </a:bodyPr>
          <a:lstStyle/>
          <a:p>
            <a:r>
              <a:rPr lang="en-US" dirty="0"/>
              <a:t>Service Interface</a:t>
            </a:r>
          </a:p>
        </p:txBody>
      </p:sp>
      <p:sp>
        <p:nvSpPr>
          <p:cNvPr id="31" name="Rectangle 30"/>
          <p:cNvSpPr/>
          <p:nvPr/>
        </p:nvSpPr>
        <p:spPr bwMode="auto">
          <a:xfrm rot="16200000">
            <a:off x="6400801" y="3809999"/>
            <a:ext cx="3124200" cy="533402"/>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Tahoma" charset="0"/>
                <a:ea typeface="ＭＳ Ｐゴシック" charset="0"/>
              </a:rPr>
              <a:t>Web Service</a:t>
            </a:r>
          </a:p>
        </p:txBody>
      </p:sp>
    </p:spTree>
    <p:extLst>
      <p:ext uri="{BB962C8B-B14F-4D97-AF65-F5344CB8AC3E}">
        <p14:creationId xmlns:p14="http://schemas.microsoft.com/office/powerpoint/2010/main" val="168025821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216EFC55-AE42-A24D-871B-8BB55C5177EB}" type="slidenum">
              <a:rPr lang="en-US"/>
              <a:pPr/>
              <a:t>51</a:t>
            </a:fld>
            <a:endParaRPr lang="en-US"/>
          </a:p>
        </p:txBody>
      </p:sp>
      <p:sp>
        <p:nvSpPr>
          <p:cNvPr id="737282" name="Rectangle 2"/>
          <p:cNvSpPr>
            <a:spLocks noGrp="1" noChangeArrowheads="1"/>
          </p:cNvSpPr>
          <p:nvPr>
            <p:ph type="title"/>
          </p:nvPr>
        </p:nvSpPr>
        <p:spPr>
          <a:xfrm>
            <a:off x="685800" y="228600"/>
            <a:ext cx="7772400" cy="1143000"/>
          </a:xfrm>
        </p:spPr>
        <p:txBody>
          <a:bodyPr/>
          <a:lstStyle/>
          <a:p>
            <a:pPr defTabSz="895350"/>
            <a:r>
              <a:rPr lang="en-US" dirty="0"/>
              <a:t>And most recently a third option is arising </a:t>
            </a:r>
            <a:r>
              <a:rPr lang="en-US" dirty="0" err="1"/>
              <a:t>Microservices</a:t>
            </a:r>
            <a:endParaRPr lang="en-US" dirty="0"/>
          </a:p>
        </p:txBody>
      </p:sp>
      <p:sp>
        <p:nvSpPr>
          <p:cNvPr id="24" name="Rectangle 23"/>
          <p:cNvSpPr/>
          <p:nvPr/>
        </p:nvSpPr>
        <p:spPr bwMode="auto">
          <a:xfrm rot="5400000">
            <a:off x="3657598" y="1524002"/>
            <a:ext cx="1905003" cy="5105400"/>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Tahoma" charset="0"/>
                <a:ea typeface="ＭＳ Ｐゴシック" charset="0"/>
              </a:rPr>
              <a:t>Package</a:t>
            </a:r>
            <a:br>
              <a:rPr kumimoji="0" lang="en-US" sz="2400" b="0" i="0" u="none" strike="noStrike" cap="none" normalizeH="0" baseline="0" dirty="0">
                <a:ln>
                  <a:noFill/>
                </a:ln>
                <a:solidFill>
                  <a:schemeClr val="tx1"/>
                </a:solidFill>
                <a:effectLst/>
                <a:latin typeface="Tahoma" charset="0"/>
                <a:ea typeface="ＭＳ Ｐゴシック" charset="0"/>
              </a:rPr>
            </a:br>
            <a:r>
              <a:rPr kumimoji="0" lang="en-US" sz="2400" b="0" i="0" u="none" strike="noStrike" cap="none" normalizeH="0" baseline="0" dirty="0" err="1">
                <a:ln>
                  <a:noFill/>
                </a:ln>
                <a:solidFill>
                  <a:schemeClr val="tx1"/>
                </a:solidFill>
                <a:effectLst/>
                <a:latin typeface="Tahoma" charset="0"/>
                <a:ea typeface="ＭＳ Ｐゴシック" charset="0"/>
              </a:rPr>
              <a:t>eg</a:t>
            </a:r>
            <a:r>
              <a:rPr kumimoji="0" lang="en-US" sz="2400" b="0" i="0" u="none" strike="noStrike" cap="none" normalizeH="0" baseline="0" dirty="0">
                <a:ln>
                  <a:noFill/>
                </a:ln>
                <a:solidFill>
                  <a:schemeClr val="tx1"/>
                </a:solidFill>
                <a:effectLst/>
                <a:latin typeface="Tahoma" charset="0"/>
                <a:ea typeface="ＭＳ Ｐゴシック" charset="0"/>
              </a:rPr>
              <a:t>,</a:t>
            </a:r>
            <a:r>
              <a:rPr kumimoji="0" lang="en-US" sz="2400" b="0" i="0" u="none" strike="noStrike" cap="none" normalizeH="0" dirty="0">
                <a:ln>
                  <a:noFill/>
                </a:ln>
                <a:solidFill>
                  <a:schemeClr val="tx1"/>
                </a:solidFill>
                <a:effectLst/>
                <a:latin typeface="Tahoma" charset="0"/>
                <a:ea typeface="ＭＳ Ｐゴシック" charset="0"/>
              </a:rPr>
              <a:t> WAR,</a:t>
            </a:r>
          </a:p>
          <a:p>
            <a:pPr marL="0" marR="0" indent="0" algn="ctr" defTabSz="914400" rtl="0" eaLnBrk="1" fontAlgn="base" latinLnBrk="0" hangingPunct="1">
              <a:lnSpc>
                <a:spcPct val="100000"/>
              </a:lnSpc>
              <a:spcBef>
                <a:spcPct val="0"/>
              </a:spcBef>
              <a:spcAft>
                <a:spcPct val="0"/>
              </a:spcAft>
              <a:buClrTx/>
              <a:buSzTx/>
              <a:buFontTx/>
              <a:buNone/>
              <a:tabLst/>
            </a:pPr>
            <a:r>
              <a:rPr lang="en-US" baseline="0" dirty="0"/>
              <a:t>.</a:t>
            </a:r>
            <a:r>
              <a:rPr lang="en-US" baseline="0" dirty="0" err="1"/>
              <a:t>tar.gz</a:t>
            </a:r>
            <a:endParaRPr kumimoji="0" lang="en-US" sz="2400" b="0" i="0" u="none" strike="noStrike" cap="none" normalizeH="0" baseline="0" dirty="0">
              <a:ln>
                <a:noFill/>
              </a:ln>
              <a:solidFill>
                <a:schemeClr val="tx1"/>
              </a:solidFill>
              <a:effectLst/>
              <a:latin typeface="Tahoma" charset="0"/>
              <a:ea typeface="ＭＳ Ｐゴシック" charset="0"/>
            </a:endParaRPr>
          </a:p>
        </p:txBody>
      </p:sp>
      <p:cxnSp>
        <p:nvCxnSpPr>
          <p:cNvPr id="25" name="Straight Connector 24"/>
          <p:cNvCxnSpPr/>
          <p:nvPr/>
        </p:nvCxnSpPr>
        <p:spPr bwMode="auto">
          <a:xfrm rot="5400000" flipH="1" flipV="1">
            <a:off x="3696433" y="3161565"/>
            <a:ext cx="838201" cy="1467"/>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26" name="Oval 25"/>
          <p:cNvSpPr/>
          <p:nvPr/>
        </p:nvSpPr>
        <p:spPr bwMode="auto">
          <a:xfrm rot="5400000">
            <a:off x="3962400" y="2438398"/>
            <a:ext cx="304800" cy="304800"/>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Tahoma" charset="0"/>
              <a:ea typeface="ＭＳ Ｐゴシック" charset="0"/>
            </a:endParaRPr>
          </a:p>
        </p:txBody>
      </p:sp>
      <p:sp>
        <p:nvSpPr>
          <p:cNvPr id="28" name="TextBox 27"/>
          <p:cNvSpPr txBox="1"/>
          <p:nvPr/>
        </p:nvSpPr>
        <p:spPr>
          <a:xfrm>
            <a:off x="2971800" y="1905000"/>
            <a:ext cx="2474055" cy="461665"/>
          </a:xfrm>
          <a:prstGeom prst="rect">
            <a:avLst/>
          </a:prstGeom>
          <a:noFill/>
        </p:spPr>
        <p:txBody>
          <a:bodyPr wrap="none" rtlCol="0">
            <a:spAutoFit/>
          </a:bodyPr>
          <a:lstStyle/>
          <a:p>
            <a:r>
              <a:rPr lang="en-US" dirty="0"/>
              <a:t>Service Interface</a:t>
            </a:r>
          </a:p>
        </p:txBody>
      </p:sp>
      <p:sp>
        <p:nvSpPr>
          <p:cNvPr id="31" name="Rectangle 30"/>
          <p:cNvSpPr/>
          <p:nvPr/>
        </p:nvSpPr>
        <p:spPr bwMode="auto">
          <a:xfrm>
            <a:off x="2438400" y="3581398"/>
            <a:ext cx="3429000" cy="1066800"/>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Tahoma" charset="0"/>
                <a:ea typeface="ＭＳ Ｐゴシック" charset="0"/>
              </a:rPr>
              <a:t>Web Service</a:t>
            </a:r>
          </a:p>
        </p:txBody>
      </p:sp>
      <p:sp>
        <p:nvSpPr>
          <p:cNvPr id="27" name="Rectangle 26"/>
          <p:cNvSpPr/>
          <p:nvPr/>
        </p:nvSpPr>
        <p:spPr bwMode="auto">
          <a:xfrm>
            <a:off x="2514600" y="4038598"/>
            <a:ext cx="3276600" cy="533400"/>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2200" b="1" dirty="0">
                <a:solidFill>
                  <a:srgbClr val="CCCC00"/>
                </a:solidFill>
              </a:rPr>
              <a:t>Integrated Container</a:t>
            </a:r>
            <a:endParaRPr kumimoji="0" lang="en-US" sz="2200" b="1" i="0" u="none" strike="noStrike" cap="none" normalizeH="0" baseline="0" dirty="0">
              <a:ln>
                <a:noFill/>
              </a:ln>
              <a:solidFill>
                <a:srgbClr val="CCCC00"/>
              </a:solidFill>
              <a:effectLst/>
            </a:endParaRPr>
          </a:p>
        </p:txBody>
      </p:sp>
      <p:sp>
        <p:nvSpPr>
          <p:cNvPr id="20" name="Text Box 4"/>
          <p:cNvSpPr txBox="1">
            <a:spLocks noChangeArrowheads="1"/>
          </p:cNvSpPr>
          <p:nvPr/>
        </p:nvSpPr>
        <p:spPr bwMode="auto">
          <a:xfrm>
            <a:off x="533400" y="5334000"/>
            <a:ext cx="8066172" cy="83287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3296" tIns="46648" rIns="93296" bIns="46648">
            <a:spAutoFit/>
          </a:bodyPr>
          <a:lstStyle>
            <a:lvl1pPr defTabSz="933450">
              <a:defRPr sz="2400">
                <a:solidFill>
                  <a:schemeClr val="tx1"/>
                </a:solidFill>
                <a:latin typeface="Times New Roman" charset="0"/>
                <a:ea typeface="ＭＳ Ｐゴシック" charset="0"/>
              </a:defRPr>
            </a:lvl1pPr>
            <a:lvl2pPr marL="466725" defTabSz="933450">
              <a:defRPr sz="2400">
                <a:solidFill>
                  <a:schemeClr val="tx1"/>
                </a:solidFill>
                <a:latin typeface="Times New Roman" charset="0"/>
                <a:ea typeface="ＭＳ Ｐゴシック" charset="0"/>
              </a:defRPr>
            </a:lvl2pPr>
            <a:lvl3pPr marL="933450" defTabSz="933450">
              <a:defRPr sz="2400">
                <a:solidFill>
                  <a:schemeClr val="tx1"/>
                </a:solidFill>
                <a:latin typeface="Times New Roman" charset="0"/>
                <a:ea typeface="ＭＳ Ｐゴシック" charset="0"/>
              </a:defRPr>
            </a:lvl3pPr>
            <a:lvl4pPr marL="1400175" defTabSz="933450">
              <a:defRPr sz="2400">
                <a:solidFill>
                  <a:schemeClr val="tx1"/>
                </a:solidFill>
                <a:latin typeface="Times New Roman" charset="0"/>
                <a:ea typeface="ＭＳ Ｐゴシック" charset="0"/>
              </a:defRPr>
            </a:lvl4pPr>
            <a:lvl5pPr marL="1865313" defTabSz="933450">
              <a:defRPr sz="2400">
                <a:solidFill>
                  <a:schemeClr val="tx1"/>
                </a:solidFill>
                <a:latin typeface="Times New Roman" charset="0"/>
                <a:ea typeface="ＭＳ Ｐゴシック" charset="0"/>
              </a:defRPr>
            </a:lvl5pPr>
            <a:lvl6pPr marL="2322513" defTabSz="933450" fontAlgn="base">
              <a:spcBef>
                <a:spcPct val="0"/>
              </a:spcBef>
              <a:spcAft>
                <a:spcPct val="0"/>
              </a:spcAft>
              <a:defRPr sz="2400">
                <a:solidFill>
                  <a:schemeClr val="tx1"/>
                </a:solidFill>
                <a:latin typeface="Times New Roman" charset="0"/>
                <a:ea typeface="ＭＳ Ｐゴシック" charset="0"/>
              </a:defRPr>
            </a:lvl6pPr>
            <a:lvl7pPr marL="2779713" defTabSz="933450" fontAlgn="base">
              <a:spcBef>
                <a:spcPct val="0"/>
              </a:spcBef>
              <a:spcAft>
                <a:spcPct val="0"/>
              </a:spcAft>
              <a:defRPr sz="2400">
                <a:solidFill>
                  <a:schemeClr val="tx1"/>
                </a:solidFill>
                <a:latin typeface="Times New Roman" charset="0"/>
                <a:ea typeface="ＭＳ Ｐゴシック" charset="0"/>
              </a:defRPr>
            </a:lvl7pPr>
            <a:lvl8pPr marL="3236913" defTabSz="933450" fontAlgn="base">
              <a:spcBef>
                <a:spcPct val="0"/>
              </a:spcBef>
              <a:spcAft>
                <a:spcPct val="0"/>
              </a:spcAft>
              <a:defRPr sz="2400">
                <a:solidFill>
                  <a:schemeClr val="tx1"/>
                </a:solidFill>
                <a:latin typeface="Times New Roman" charset="0"/>
                <a:ea typeface="ＭＳ Ｐゴシック" charset="0"/>
              </a:defRPr>
            </a:lvl8pPr>
            <a:lvl9pPr marL="3694113" defTabSz="933450" fontAlgn="base">
              <a:spcBef>
                <a:spcPct val="0"/>
              </a:spcBef>
              <a:spcAft>
                <a:spcPct val="0"/>
              </a:spcAft>
              <a:defRPr sz="2400">
                <a:solidFill>
                  <a:schemeClr val="tx1"/>
                </a:solidFill>
                <a:latin typeface="Times New Roman" charset="0"/>
                <a:ea typeface="ＭＳ Ｐゴシック" charset="0"/>
              </a:defRPr>
            </a:lvl9pPr>
          </a:lstStyle>
          <a:p>
            <a:r>
              <a:rPr lang="en-US" sz="1600" b="1" dirty="0">
                <a:solidFill>
                  <a:srgbClr val="FF0000"/>
                </a:solidFill>
                <a:latin typeface="Arial" charset="0"/>
              </a:rPr>
              <a:t>Additional information on </a:t>
            </a:r>
            <a:r>
              <a:rPr lang="en-US" sz="1600" b="1" dirty="0" err="1">
                <a:solidFill>
                  <a:srgbClr val="FF0000"/>
                </a:solidFill>
                <a:latin typeface="Arial" charset="0"/>
              </a:rPr>
              <a:t>Microservices</a:t>
            </a:r>
            <a:r>
              <a:rPr lang="en-US" sz="1600" b="1" dirty="0">
                <a:solidFill>
                  <a:srgbClr val="FF0000"/>
                </a:solidFill>
                <a:latin typeface="Arial" charset="0"/>
              </a:rPr>
              <a:t> can be found on Martin Fowlers website</a:t>
            </a:r>
            <a:br>
              <a:rPr lang="en-US" sz="1600" b="1" dirty="0">
                <a:solidFill>
                  <a:srgbClr val="FF0000"/>
                </a:solidFill>
                <a:latin typeface="Arial" charset="0"/>
              </a:rPr>
            </a:br>
            <a:r>
              <a:rPr lang="en-US" sz="1600" b="1" dirty="0">
                <a:solidFill>
                  <a:srgbClr val="FF0000"/>
                </a:solidFill>
                <a:latin typeface="Arial" charset="0"/>
              </a:rPr>
              <a:t>or looking at reference implementations like </a:t>
            </a:r>
            <a:r>
              <a:rPr lang="en-US" sz="1600" b="1" dirty="0" err="1">
                <a:solidFill>
                  <a:srgbClr val="FF0000"/>
                </a:solidFill>
                <a:latin typeface="Arial" charset="0"/>
              </a:rPr>
              <a:t>DropWizzard</a:t>
            </a:r>
            <a:r>
              <a:rPr lang="en-US" sz="1600" b="1" dirty="0">
                <a:solidFill>
                  <a:srgbClr val="FF0000"/>
                </a:solidFill>
                <a:latin typeface="Arial" charset="0"/>
              </a:rPr>
              <a:t>, Sprint Boot, or </a:t>
            </a:r>
            <a:r>
              <a:rPr lang="en-US" sz="1600" b="1" dirty="0" err="1">
                <a:solidFill>
                  <a:srgbClr val="FF0000"/>
                </a:solidFill>
                <a:latin typeface="Arial" charset="0"/>
              </a:rPr>
              <a:t>Docker</a:t>
            </a:r>
            <a:endParaRPr lang="en-US" sz="1600" b="1" dirty="0">
              <a:solidFill>
                <a:srgbClr val="FF0000"/>
              </a:solidFill>
              <a:latin typeface="Arial" charset="0"/>
            </a:endParaRPr>
          </a:p>
          <a:p>
            <a:endParaRPr lang="en-US" sz="1600" b="1" dirty="0">
              <a:solidFill>
                <a:srgbClr val="FF0000"/>
              </a:solidFill>
              <a:latin typeface="Arial" charset="0"/>
            </a:endParaRPr>
          </a:p>
        </p:txBody>
      </p:sp>
    </p:spTree>
    <p:extLst>
      <p:ext uri="{BB962C8B-B14F-4D97-AF65-F5344CB8AC3E}">
        <p14:creationId xmlns:p14="http://schemas.microsoft.com/office/powerpoint/2010/main" val="282814691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1E90FE3F-8DDC-9E4D-B233-EAD437749429}" type="slidenum">
              <a:rPr lang="en-US"/>
              <a:pPr/>
              <a:t>52</a:t>
            </a:fld>
            <a:endParaRPr lang="en-US"/>
          </a:p>
        </p:txBody>
      </p:sp>
      <p:sp>
        <p:nvSpPr>
          <p:cNvPr id="490498" name="Rectangle 2"/>
          <p:cNvSpPr>
            <a:spLocks noGrp="1" noChangeArrowheads="1"/>
          </p:cNvSpPr>
          <p:nvPr>
            <p:ph type="title"/>
          </p:nvPr>
        </p:nvSpPr>
        <p:spPr/>
        <p:txBody>
          <a:bodyPr anchor="t" anchorCtr="0"/>
          <a:lstStyle/>
          <a:p>
            <a:r>
              <a:rPr lang="en-US" sz="3200" dirty="0"/>
              <a:t>Microservice Architecture</a:t>
            </a:r>
          </a:p>
        </p:txBody>
      </p:sp>
      <p:sp>
        <p:nvSpPr>
          <p:cNvPr id="6" name="TextBox 5">
            <a:extLst>
              <a:ext uri="{FF2B5EF4-FFF2-40B4-BE49-F238E27FC236}">
                <a16:creationId xmlns:a16="http://schemas.microsoft.com/office/drawing/2014/main" id="{51AA6E08-DACF-2A42-98A3-D8C5CD773269}"/>
              </a:ext>
            </a:extLst>
          </p:cNvPr>
          <p:cNvSpPr txBox="1"/>
          <p:nvPr/>
        </p:nvSpPr>
        <p:spPr>
          <a:xfrm>
            <a:off x="2531806" y="6233248"/>
            <a:ext cx="4297395" cy="461665"/>
          </a:xfrm>
          <a:prstGeom prst="rect">
            <a:avLst/>
          </a:prstGeom>
          <a:noFill/>
        </p:spPr>
        <p:txBody>
          <a:bodyPr wrap="none" rtlCol="0">
            <a:spAutoFit/>
          </a:bodyPr>
          <a:lstStyle/>
          <a:p>
            <a:pPr algn="ctr"/>
            <a:r>
              <a:rPr lang="en-US" dirty="0"/>
              <a:t>Basic Idea – SHARE NOTHING</a:t>
            </a:r>
          </a:p>
        </p:txBody>
      </p:sp>
      <p:pic>
        <p:nvPicPr>
          <p:cNvPr id="7" name="Picture 6">
            <a:extLst>
              <a:ext uri="{FF2B5EF4-FFF2-40B4-BE49-F238E27FC236}">
                <a16:creationId xmlns:a16="http://schemas.microsoft.com/office/drawing/2014/main" id="{55B795EE-B7DD-8041-96B7-15E69683F9A2}"/>
              </a:ext>
            </a:extLst>
          </p:cNvPr>
          <p:cNvPicPr>
            <a:picLocks noChangeAspect="1"/>
          </p:cNvPicPr>
          <p:nvPr/>
        </p:nvPicPr>
        <p:blipFill>
          <a:blip r:embed="rId2"/>
          <a:stretch>
            <a:fillRect/>
          </a:stretch>
        </p:blipFill>
        <p:spPr>
          <a:xfrm>
            <a:off x="376569" y="1143000"/>
            <a:ext cx="8607870" cy="4931229"/>
          </a:xfrm>
          <a:prstGeom prst="rect">
            <a:avLst/>
          </a:prstGeom>
        </p:spPr>
      </p:pic>
      <p:sp>
        <p:nvSpPr>
          <p:cNvPr id="8" name="TextBox 7">
            <a:extLst>
              <a:ext uri="{FF2B5EF4-FFF2-40B4-BE49-F238E27FC236}">
                <a16:creationId xmlns:a16="http://schemas.microsoft.com/office/drawing/2014/main" id="{722339A2-5ACF-0449-944D-94C4630DBFFC}"/>
              </a:ext>
            </a:extLst>
          </p:cNvPr>
          <p:cNvSpPr txBox="1"/>
          <p:nvPr/>
        </p:nvSpPr>
        <p:spPr>
          <a:xfrm>
            <a:off x="624840" y="811867"/>
            <a:ext cx="3023585" cy="461665"/>
          </a:xfrm>
          <a:prstGeom prst="rect">
            <a:avLst/>
          </a:prstGeom>
          <a:noFill/>
        </p:spPr>
        <p:txBody>
          <a:bodyPr wrap="none" rtlCol="0">
            <a:spAutoFit/>
          </a:bodyPr>
          <a:lstStyle/>
          <a:p>
            <a:r>
              <a:rPr lang="en-US" sz="1200" b="1" dirty="0"/>
              <a:t>Ref: Neil Ford &amp; Mark Richards</a:t>
            </a:r>
            <a:br>
              <a:rPr lang="en-US" sz="1200" b="1" dirty="0"/>
            </a:br>
            <a:r>
              <a:rPr lang="en-US" sz="1200" b="1" dirty="0"/>
              <a:t>Software Architecture Fundamentals</a:t>
            </a:r>
          </a:p>
        </p:txBody>
      </p:sp>
    </p:spTree>
    <p:extLst>
      <p:ext uri="{BB962C8B-B14F-4D97-AF65-F5344CB8AC3E}">
        <p14:creationId xmlns:p14="http://schemas.microsoft.com/office/powerpoint/2010/main" val="598252092"/>
      </p:ext>
    </p:extLst>
  </p:cSld>
  <p:clrMapOvr>
    <a:masterClrMapping/>
  </p:clrMapOvr>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9B7CFB4-9971-4849-8B07-08D5E6C940D3}" type="slidenum">
              <a:rPr lang="en-US"/>
              <a:pPr/>
              <a:t>53</a:t>
            </a:fld>
            <a:endParaRPr lang="en-US"/>
          </a:p>
        </p:txBody>
      </p:sp>
      <p:sp>
        <p:nvSpPr>
          <p:cNvPr id="680962" name="Rectangle 2"/>
          <p:cNvSpPr>
            <a:spLocks noGrp="1" noChangeArrowheads="1"/>
          </p:cNvSpPr>
          <p:nvPr>
            <p:ph type="title"/>
          </p:nvPr>
        </p:nvSpPr>
        <p:spPr/>
        <p:txBody>
          <a:bodyPr/>
          <a:lstStyle/>
          <a:p>
            <a:r>
              <a:rPr lang="en-US"/>
              <a:t>References</a:t>
            </a:r>
          </a:p>
        </p:txBody>
      </p:sp>
      <p:sp>
        <p:nvSpPr>
          <p:cNvPr id="680963" name="Rectangle 3" descr="Rectangle: Click to edit Master text styles&#10;Second level&#10;Third level&#10;Fourth level&#10;Fifth level"/>
          <p:cNvSpPr>
            <a:spLocks noGrp="1" noChangeArrowheads="1"/>
          </p:cNvSpPr>
          <p:nvPr>
            <p:ph type="body" idx="1"/>
          </p:nvPr>
        </p:nvSpPr>
        <p:spPr/>
        <p:txBody>
          <a:bodyPr/>
          <a:lstStyle/>
          <a:p>
            <a:r>
              <a:rPr lang="en-US" altLang="ja-JP" sz="1400" dirty="0">
                <a:latin typeface="Arial"/>
              </a:rPr>
              <a:t>SOA Patterns, </a:t>
            </a:r>
            <a:r>
              <a:rPr lang="en-US" altLang="ja-JP" sz="1400" dirty="0">
                <a:latin typeface="Arial"/>
                <a:hlinkClick r:id="rId2"/>
              </a:rPr>
              <a:t>http://www.eaipatterns.com/SoaPatterns.pdf</a:t>
            </a:r>
            <a:r>
              <a:rPr lang="en-US" altLang="ja-JP" sz="1400" dirty="0">
                <a:latin typeface="Arial"/>
              </a:rPr>
              <a:t> </a:t>
            </a:r>
          </a:p>
          <a:p>
            <a:r>
              <a:rPr lang="ja-JP" altLang="en-US" sz="1400" dirty="0">
                <a:latin typeface="Arial"/>
              </a:rPr>
              <a:t>“</a:t>
            </a:r>
            <a:r>
              <a:rPr lang="en-US" sz="1400" dirty="0"/>
              <a:t>From Objects to Services: A Journey in Search of Component Reuse Nirvana</a:t>
            </a:r>
            <a:r>
              <a:rPr lang="ja-JP" altLang="en-US" sz="1400" dirty="0">
                <a:latin typeface="Arial"/>
              </a:rPr>
              <a:t>”</a:t>
            </a:r>
            <a:r>
              <a:rPr lang="en-US" sz="1400" dirty="0"/>
              <a:t> by M. </a:t>
            </a:r>
            <a:r>
              <a:rPr lang="en-US" sz="1400" dirty="0" err="1"/>
              <a:t>Dodani</a:t>
            </a:r>
            <a:r>
              <a:rPr lang="en-US" sz="1400" dirty="0"/>
              <a:t>, Journal of Object Technology vol3, no. 8, </a:t>
            </a:r>
            <a:r>
              <a:rPr lang="en-US" sz="1400" dirty="0">
                <a:hlinkClick r:id="rId3"/>
              </a:rPr>
              <a:t>http://www.jot.fm/issues/issue_2004_09/column5</a:t>
            </a:r>
            <a:r>
              <a:rPr lang="en-US" sz="1400" dirty="0"/>
              <a:t>. </a:t>
            </a:r>
          </a:p>
          <a:p>
            <a:r>
              <a:rPr lang="ja-JP" altLang="en-US" sz="1400" dirty="0">
                <a:latin typeface="Arial"/>
              </a:rPr>
              <a:t>“</a:t>
            </a:r>
            <a:r>
              <a:rPr lang="en-US" sz="1400" dirty="0"/>
              <a:t>Service-Oriented Architecture : A Field Guide to Integrating XML and Web Services</a:t>
            </a:r>
            <a:r>
              <a:rPr lang="ja-JP" altLang="en-US" sz="1400" dirty="0">
                <a:latin typeface="Arial"/>
              </a:rPr>
              <a:t>”</a:t>
            </a:r>
            <a:r>
              <a:rPr lang="en-US" sz="1400" dirty="0"/>
              <a:t> by T. </a:t>
            </a:r>
            <a:r>
              <a:rPr lang="en-US" sz="1400" dirty="0" err="1"/>
              <a:t>Erl</a:t>
            </a:r>
            <a:r>
              <a:rPr lang="en-US" sz="1400" dirty="0"/>
              <a:t>, Prentice Hall , ISBN: 0131428985</a:t>
            </a:r>
          </a:p>
          <a:p>
            <a:r>
              <a:rPr lang="ja-JP" altLang="en-US" sz="1400" dirty="0">
                <a:latin typeface="Arial"/>
              </a:rPr>
              <a:t>“</a:t>
            </a:r>
            <a:r>
              <a:rPr lang="en-US" sz="1400" dirty="0"/>
              <a:t>What Is An Enterprise Service Bus?</a:t>
            </a:r>
            <a:r>
              <a:rPr lang="ja-JP" altLang="en-US" sz="1400" dirty="0">
                <a:latin typeface="Arial"/>
              </a:rPr>
              <a:t>”</a:t>
            </a:r>
            <a:r>
              <a:rPr lang="en-US" sz="1400" dirty="0"/>
              <a:t>, by M. Gilpin, Forrester Research, </a:t>
            </a:r>
            <a:r>
              <a:rPr lang="en-US" sz="1400" dirty="0">
                <a:hlinkClick r:id="rId4"/>
              </a:rPr>
              <a:t>http://www.forrester.com/go?docid=35193</a:t>
            </a:r>
            <a:r>
              <a:rPr lang="en-US" sz="1400" dirty="0"/>
              <a:t>.  </a:t>
            </a:r>
          </a:p>
          <a:p>
            <a:r>
              <a:rPr lang="en-US" sz="1400" dirty="0"/>
              <a:t>“Ten Ways to Identify Services”, </a:t>
            </a:r>
            <a:br>
              <a:rPr lang="en-US" sz="1400" dirty="0"/>
            </a:br>
            <a:r>
              <a:rPr lang="en-US" sz="1400" dirty="0">
                <a:hlinkClick r:id="rId5"/>
              </a:rPr>
              <a:t>http://searchsoa.techtarget.com/tip/Ten-ways-to-identify-services</a:t>
            </a:r>
            <a:r>
              <a:rPr lang="en-US" sz="1400" dirty="0"/>
              <a:t>  </a:t>
            </a:r>
          </a:p>
          <a:p>
            <a:r>
              <a:rPr lang="en-US" sz="1400" dirty="0" err="1"/>
              <a:t>Microservices</a:t>
            </a:r>
            <a:r>
              <a:rPr lang="en-US" sz="1400" dirty="0"/>
              <a:t>, </a:t>
            </a:r>
            <a:r>
              <a:rPr lang="en-US" sz="1400" dirty="0">
                <a:hlinkClick r:id="rId6"/>
              </a:rPr>
              <a:t>http://martinfowler.com/articles/microservices.html</a:t>
            </a:r>
            <a:r>
              <a:rPr lang="en-US" sz="1400" dirty="0"/>
              <a:t> </a:t>
            </a:r>
          </a:p>
        </p:txBody>
      </p:sp>
    </p:spTree>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5"/>
          <p:cNvSpPr>
            <a:spLocks noGrp="1"/>
          </p:cNvSpPr>
          <p:nvPr>
            <p:ph type="sldNum" sz="quarter" idx="11"/>
          </p:nvPr>
        </p:nvSpPr>
        <p:spPr/>
        <p:txBody>
          <a:bodyPr/>
          <a:lstStyle/>
          <a:p>
            <a:fld id="{12AEBEB9-08C4-1842-B6EC-4A1B60805F06}" type="slidenum">
              <a:rPr lang="en-US"/>
              <a:pPr/>
              <a:t>6</a:t>
            </a:fld>
            <a:endParaRPr lang="en-US"/>
          </a:p>
        </p:txBody>
      </p:sp>
      <p:sp>
        <p:nvSpPr>
          <p:cNvPr id="733186" name="Rectangle 2"/>
          <p:cNvSpPr>
            <a:spLocks noGrp="1" noChangeArrowheads="1"/>
          </p:cNvSpPr>
          <p:nvPr>
            <p:ph type="title"/>
          </p:nvPr>
        </p:nvSpPr>
        <p:spPr/>
        <p:txBody>
          <a:bodyPr/>
          <a:lstStyle/>
          <a:p>
            <a:pPr defTabSz="895350"/>
            <a:r>
              <a:rPr lang="en-US" dirty="0"/>
              <a:t>What does a typical SOA inspired solution look like?</a:t>
            </a:r>
          </a:p>
        </p:txBody>
      </p:sp>
      <p:pic>
        <p:nvPicPr>
          <p:cNvPr id="2" name="Picture 1"/>
          <p:cNvPicPr>
            <a:picLocks noChangeAspect="1"/>
          </p:cNvPicPr>
          <p:nvPr/>
        </p:nvPicPr>
        <p:blipFill>
          <a:blip r:embed="rId2"/>
          <a:stretch>
            <a:fillRect/>
          </a:stretch>
        </p:blipFill>
        <p:spPr>
          <a:xfrm>
            <a:off x="1676400" y="2057400"/>
            <a:ext cx="5664200" cy="3390900"/>
          </a:xfrm>
          <a:prstGeom prst="rect">
            <a:avLst/>
          </a:prstGeom>
        </p:spPr>
      </p:pic>
    </p:spTree>
    <p:extLst>
      <p:ext uri="{BB962C8B-B14F-4D97-AF65-F5344CB8AC3E}">
        <p14:creationId xmlns:p14="http://schemas.microsoft.com/office/powerpoint/2010/main" val="31623585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5"/>
          <p:cNvSpPr>
            <a:spLocks noGrp="1"/>
          </p:cNvSpPr>
          <p:nvPr>
            <p:ph type="sldNum" sz="quarter" idx="11"/>
          </p:nvPr>
        </p:nvSpPr>
        <p:spPr/>
        <p:txBody>
          <a:bodyPr/>
          <a:lstStyle/>
          <a:p>
            <a:fld id="{12AEBEB9-08C4-1842-B6EC-4A1B60805F06}" type="slidenum">
              <a:rPr lang="en-US"/>
              <a:pPr/>
              <a:t>7</a:t>
            </a:fld>
            <a:endParaRPr lang="en-US"/>
          </a:p>
        </p:txBody>
      </p:sp>
      <p:sp>
        <p:nvSpPr>
          <p:cNvPr id="733186" name="Rectangle 2"/>
          <p:cNvSpPr>
            <a:spLocks noGrp="1" noChangeArrowheads="1"/>
          </p:cNvSpPr>
          <p:nvPr>
            <p:ph type="title"/>
          </p:nvPr>
        </p:nvSpPr>
        <p:spPr/>
        <p:txBody>
          <a:bodyPr/>
          <a:lstStyle/>
          <a:p>
            <a:pPr defTabSz="895350"/>
            <a:r>
              <a:rPr lang="en-US" dirty="0"/>
              <a:t>What design models does a SOA promote?</a:t>
            </a:r>
          </a:p>
        </p:txBody>
      </p:sp>
      <p:sp>
        <p:nvSpPr>
          <p:cNvPr id="6" name="Content Placeholder 2"/>
          <p:cNvSpPr>
            <a:spLocks noGrp="1"/>
          </p:cNvSpPr>
          <p:nvPr>
            <p:ph type="body" sz="half" idx="1"/>
          </p:nvPr>
        </p:nvSpPr>
        <p:spPr>
          <a:xfrm>
            <a:off x="771525" y="1600200"/>
            <a:ext cx="7762875" cy="4286250"/>
          </a:xfrm>
        </p:spPr>
        <p:txBody>
          <a:bodyPr>
            <a:noAutofit/>
          </a:bodyPr>
          <a:lstStyle/>
          <a:p>
            <a:r>
              <a:rPr lang="en-US" sz="2000" dirty="0"/>
              <a:t>Composition</a:t>
            </a:r>
          </a:p>
          <a:p>
            <a:pPr lvl="1"/>
            <a:r>
              <a:rPr lang="en-US" sz="1600" dirty="0"/>
              <a:t>Robust structures are built up from granular </a:t>
            </a:r>
            <a:br>
              <a:rPr lang="en-US" sz="1600" dirty="0"/>
            </a:br>
            <a:r>
              <a:rPr lang="en-US" sz="1600" dirty="0"/>
              <a:t>components</a:t>
            </a:r>
          </a:p>
          <a:p>
            <a:r>
              <a:rPr lang="en-US" sz="2000" dirty="0"/>
              <a:t>Process-Orchestration</a:t>
            </a:r>
          </a:p>
          <a:p>
            <a:pPr lvl="1"/>
            <a:r>
              <a:rPr lang="en-US" sz="1600" dirty="0"/>
              <a:t>Orchestration logic is used to coordinate the </a:t>
            </a:r>
            <a:br>
              <a:rPr lang="en-US" sz="1600" dirty="0"/>
            </a:br>
            <a:r>
              <a:rPr lang="en-US" sz="1600" dirty="0"/>
              <a:t>interaction between multiple services</a:t>
            </a:r>
          </a:p>
          <a:p>
            <a:r>
              <a:rPr lang="en-US" sz="2000" dirty="0"/>
              <a:t>Declarative</a:t>
            </a:r>
          </a:p>
          <a:p>
            <a:pPr lvl="1"/>
            <a:r>
              <a:rPr lang="en-US" sz="1600" dirty="0"/>
              <a:t>Express the logic of computation without hard-coding the control flow</a:t>
            </a:r>
          </a:p>
          <a:p>
            <a:pPr lvl="1"/>
            <a:r>
              <a:rPr lang="en-US" sz="1600" dirty="0"/>
              <a:t>Focus is on designing “what” should be done within the realm of the problem domain, versus “how” to go about accomplishing it</a:t>
            </a:r>
          </a:p>
          <a:p>
            <a:r>
              <a:rPr lang="en-US" sz="2000" dirty="0"/>
              <a:t>Event-Driven</a:t>
            </a:r>
          </a:p>
          <a:p>
            <a:pPr lvl="1"/>
            <a:r>
              <a:rPr lang="en-US" sz="1600" dirty="0"/>
              <a:t>Message-based communication is used to trigger actions based on interesting events</a:t>
            </a:r>
          </a:p>
          <a:p>
            <a:pPr lvl="1"/>
            <a:r>
              <a:rPr lang="en-US" sz="1600" dirty="0"/>
              <a:t>SOA based systems trigger and react to events versus hard coding what happens and in what order it happens</a:t>
            </a:r>
          </a:p>
          <a:p>
            <a:pPr lvl="1"/>
            <a:endParaRPr lang="en-US" sz="1600" dirty="0"/>
          </a:p>
          <a:p>
            <a:pPr lvl="1"/>
            <a:endParaRPr lang="en-US" sz="1600" dirty="0"/>
          </a:p>
        </p:txBody>
      </p:sp>
      <p:pic>
        <p:nvPicPr>
          <p:cNvPr id="9" name="Picture 8"/>
          <p:cNvPicPr>
            <a:picLocks noChangeAspect="1"/>
          </p:cNvPicPr>
          <p:nvPr/>
        </p:nvPicPr>
        <p:blipFill>
          <a:blip r:embed="rId2"/>
          <a:stretch>
            <a:fillRect/>
          </a:stretch>
        </p:blipFill>
        <p:spPr>
          <a:xfrm>
            <a:off x="5720707" y="1562100"/>
            <a:ext cx="3118493" cy="1866900"/>
          </a:xfrm>
          <a:prstGeom prst="rect">
            <a:avLst/>
          </a:prstGeom>
        </p:spPr>
      </p:pic>
    </p:spTree>
    <p:extLst>
      <p:ext uri="{BB962C8B-B14F-4D97-AF65-F5344CB8AC3E}">
        <p14:creationId xmlns:p14="http://schemas.microsoft.com/office/powerpoint/2010/main" val="1634577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5"/>
          <p:cNvSpPr>
            <a:spLocks noGrp="1"/>
          </p:cNvSpPr>
          <p:nvPr>
            <p:ph type="sldNum" sz="quarter" idx="11"/>
          </p:nvPr>
        </p:nvSpPr>
        <p:spPr/>
        <p:txBody>
          <a:bodyPr/>
          <a:lstStyle/>
          <a:p>
            <a:fld id="{12AEBEB9-08C4-1842-B6EC-4A1B60805F06}" type="slidenum">
              <a:rPr lang="en-US"/>
              <a:pPr/>
              <a:t>8</a:t>
            </a:fld>
            <a:endParaRPr lang="en-US"/>
          </a:p>
        </p:txBody>
      </p:sp>
      <p:sp>
        <p:nvSpPr>
          <p:cNvPr id="733186" name="Rectangle 2"/>
          <p:cNvSpPr>
            <a:spLocks noGrp="1" noChangeArrowheads="1"/>
          </p:cNvSpPr>
          <p:nvPr>
            <p:ph type="title"/>
          </p:nvPr>
        </p:nvSpPr>
        <p:spPr/>
        <p:txBody>
          <a:bodyPr/>
          <a:lstStyle/>
          <a:p>
            <a:pPr defTabSz="895350"/>
            <a:r>
              <a:rPr lang="en-US" dirty="0"/>
              <a:t>Almost too good to be true</a:t>
            </a:r>
          </a:p>
        </p:txBody>
      </p:sp>
      <p:pic>
        <p:nvPicPr>
          <p:cNvPr id="2" name="Picture 1"/>
          <p:cNvPicPr>
            <a:picLocks noChangeAspect="1"/>
          </p:cNvPicPr>
          <p:nvPr/>
        </p:nvPicPr>
        <p:blipFill>
          <a:blip r:embed="rId2"/>
          <a:stretch>
            <a:fillRect/>
          </a:stretch>
        </p:blipFill>
        <p:spPr>
          <a:xfrm>
            <a:off x="261815" y="2438400"/>
            <a:ext cx="4292600" cy="2569785"/>
          </a:xfrm>
          <a:prstGeom prst="rect">
            <a:avLst/>
          </a:prstGeom>
        </p:spPr>
      </p:pic>
      <p:sp>
        <p:nvSpPr>
          <p:cNvPr id="6" name="Content Placeholder 2">
            <a:extLst>
              <a:ext uri="{FF2B5EF4-FFF2-40B4-BE49-F238E27FC236}">
                <a16:creationId xmlns:a16="http://schemas.microsoft.com/office/drawing/2014/main" id="{5AEEA24F-A5EA-B84B-89D7-2A343324F8B9}"/>
              </a:ext>
            </a:extLst>
          </p:cNvPr>
          <p:cNvSpPr>
            <a:spLocks noGrp="1"/>
          </p:cNvSpPr>
          <p:nvPr>
            <p:ph type="body" sz="half" idx="1"/>
          </p:nvPr>
        </p:nvSpPr>
        <p:spPr>
          <a:xfrm>
            <a:off x="4800600" y="1447800"/>
            <a:ext cx="3962400" cy="4286250"/>
          </a:xfrm>
        </p:spPr>
        <p:txBody>
          <a:bodyPr>
            <a:noAutofit/>
          </a:bodyPr>
          <a:lstStyle/>
          <a:p>
            <a:r>
              <a:rPr lang="en-US" sz="2000" dirty="0"/>
              <a:t>Doesn’t account for latest thinking around Smart endpoints and dumb pipes versus “smart pipes”</a:t>
            </a:r>
          </a:p>
          <a:p>
            <a:pPr lvl="1"/>
            <a:r>
              <a:rPr lang="en-US" sz="1600" dirty="0">
                <a:hlinkClick r:id="rId3"/>
              </a:rPr>
              <a:t>https://medium.com/@nathankpeck/microservice-principles-smart-endpoints-and-dumb-pipes-5691d410700f</a:t>
            </a:r>
            <a:endParaRPr lang="en-US" sz="1600" dirty="0"/>
          </a:p>
          <a:p>
            <a:pPr lvl="1"/>
            <a:r>
              <a:rPr lang="en-US" sz="1600" dirty="0">
                <a:hlinkClick r:id="rId4"/>
              </a:rPr>
              <a:t>https://martinfowler.com/articles/microservices.html</a:t>
            </a:r>
            <a:endParaRPr lang="en-US" sz="1600" dirty="0"/>
          </a:p>
          <a:p>
            <a:r>
              <a:rPr lang="en-US" sz="2000" dirty="0"/>
              <a:t>Hard to scale</a:t>
            </a:r>
          </a:p>
          <a:p>
            <a:r>
              <a:rPr lang="en-US" sz="2000" dirty="0"/>
              <a:t>Hard to make resilient</a:t>
            </a:r>
          </a:p>
          <a:p>
            <a:r>
              <a:rPr lang="en-US" sz="2000" dirty="0"/>
              <a:t>Hard to make performant</a:t>
            </a:r>
          </a:p>
          <a:p>
            <a:r>
              <a:rPr lang="en-US" sz="2000" dirty="0"/>
              <a:t>Hard to evolve</a:t>
            </a:r>
          </a:p>
          <a:p>
            <a:r>
              <a:rPr lang="en-US" sz="2000" dirty="0"/>
              <a:t>Fragile to change</a:t>
            </a:r>
          </a:p>
        </p:txBody>
      </p:sp>
    </p:spTree>
    <p:extLst>
      <p:ext uri="{BB962C8B-B14F-4D97-AF65-F5344CB8AC3E}">
        <p14:creationId xmlns:p14="http://schemas.microsoft.com/office/powerpoint/2010/main" val="42579086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5"/>
          <p:cNvSpPr>
            <a:spLocks noGrp="1"/>
          </p:cNvSpPr>
          <p:nvPr>
            <p:ph type="sldNum" sz="quarter" idx="11"/>
          </p:nvPr>
        </p:nvSpPr>
        <p:spPr/>
        <p:txBody>
          <a:bodyPr/>
          <a:lstStyle/>
          <a:p>
            <a:fld id="{12AEBEB9-08C4-1842-B6EC-4A1B60805F06}" type="slidenum">
              <a:rPr lang="en-US"/>
              <a:pPr/>
              <a:t>9</a:t>
            </a:fld>
            <a:endParaRPr lang="en-US"/>
          </a:p>
        </p:txBody>
      </p:sp>
      <p:sp>
        <p:nvSpPr>
          <p:cNvPr id="733186" name="Rectangle 2"/>
          <p:cNvSpPr>
            <a:spLocks noGrp="1" noChangeArrowheads="1"/>
          </p:cNvSpPr>
          <p:nvPr>
            <p:ph type="title"/>
          </p:nvPr>
        </p:nvSpPr>
        <p:spPr>
          <a:xfrm>
            <a:off x="609600" y="304800"/>
            <a:ext cx="8229600" cy="1143000"/>
          </a:xfrm>
        </p:spPr>
        <p:txBody>
          <a:bodyPr/>
          <a:lstStyle/>
          <a:p>
            <a:pPr defTabSz="895350"/>
            <a:r>
              <a:rPr lang="en-US" dirty="0"/>
              <a:t>The good and bad parts of traditional SOA</a:t>
            </a:r>
          </a:p>
        </p:txBody>
      </p:sp>
      <p:sp>
        <p:nvSpPr>
          <p:cNvPr id="6" name="Content Placeholder 2"/>
          <p:cNvSpPr>
            <a:spLocks noGrp="1"/>
          </p:cNvSpPr>
          <p:nvPr>
            <p:ph type="body" sz="half" idx="1"/>
          </p:nvPr>
        </p:nvSpPr>
        <p:spPr>
          <a:xfrm>
            <a:off x="771525" y="1600200"/>
            <a:ext cx="7762875" cy="4286250"/>
          </a:xfrm>
        </p:spPr>
        <p:txBody>
          <a:bodyPr>
            <a:noAutofit/>
          </a:bodyPr>
          <a:lstStyle/>
          <a:p>
            <a:r>
              <a:rPr lang="en-US" sz="2000" dirty="0"/>
              <a:t>Composition</a:t>
            </a:r>
          </a:p>
          <a:p>
            <a:pPr lvl="1"/>
            <a:r>
              <a:rPr lang="en-US" sz="1600" dirty="0"/>
              <a:t>Robust structures are built up from granular </a:t>
            </a:r>
            <a:br>
              <a:rPr lang="en-US" sz="1600" dirty="0"/>
            </a:br>
            <a:r>
              <a:rPr lang="en-US" sz="1600" dirty="0"/>
              <a:t>components</a:t>
            </a:r>
          </a:p>
          <a:p>
            <a:r>
              <a:rPr lang="en-US" sz="2000" dirty="0"/>
              <a:t>Process-Orchestration</a:t>
            </a:r>
          </a:p>
          <a:p>
            <a:pPr lvl="1"/>
            <a:r>
              <a:rPr lang="en-US" sz="1600" dirty="0"/>
              <a:t>Orchestration logic is used to coordinate the </a:t>
            </a:r>
            <a:br>
              <a:rPr lang="en-US" sz="1600" dirty="0"/>
            </a:br>
            <a:r>
              <a:rPr lang="en-US" sz="1600" dirty="0"/>
              <a:t>interaction between multiple services</a:t>
            </a:r>
          </a:p>
          <a:p>
            <a:r>
              <a:rPr lang="en-US" sz="2000" dirty="0"/>
              <a:t>Declarative</a:t>
            </a:r>
          </a:p>
          <a:p>
            <a:pPr lvl="1"/>
            <a:r>
              <a:rPr lang="en-US" sz="1600" dirty="0"/>
              <a:t>Express the logic of computation without hard-coding the control flow</a:t>
            </a:r>
          </a:p>
          <a:p>
            <a:pPr lvl="1"/>
            <a:r>
              <a:rPr lang="en-US" sz="1600" dirty="0"/>
              <a:t>Focus is on designing “what” should be done within the realm of the problem domain, versus “how” to go about accomplishing it</a:t>
            </a:r>
          </a:p>
          <a:p>
            <a:r>
              <a:rPr lang="en-US" sz="2000" dirty="0"/>
              <a:t>Event-Driven</a:t>
            </a:r>
          </a:p>
          <a:p>
            <a:pPr lvl="1"/>
            <a:r>
              <a:rPr lang="en-US" sz="1600" dirty="0"/>
              <a:t>Message-based communication is used to trigger actions based on interesting events</a:t>
            </a:r>
          </a:p>
          <a:p>
            <a:pPr lvl="1"/>
            <a:r>
              <a:rPr lang="en-US" sz="1600" dirty="0"/>
              <a:t>SOA based systems trigger and react to events versus hard coding what happens and in what order it happens</a:t>
            </a:r>
          </a:p>
          <a:p>
            <a:pPr lvl="1"/>
            <a:endParaRPr lang="en-US" sz="1600" dirty="0"/>
          </a:p>
          <a:p>
            <a:pPr lvl="1"/>
            <a:endParaRPr lang="en-US" sz="1600" dirty="0"/>
          </a:p>
        </p:txBody>
      </p:sp>
      <p:pic>
        <p:nvPicPr>
          <p:cNvPr id="9" name="Picture 8"/>
          <p:cNvPicPr>
            <a:picLocks noChangeAspect="1"/>
          </p:cNvPicPr>
          <p:nvPr/>
        </p:nvPicPr>
        <p:blipFill>
          <a:blip r:embed="rId2"/>
          <a:stretch>
            <a:fillRect/>
          </a:stretch>
        </p:blipFill>
        <p:spPr>
          <a:xfrm>
            <a:off x="5720707" y="1562100"/>
            <a:ext cx="3118493" cy="1866900"/>
          </a:xfrm>
          <a:prstGeom prst="rect">
            <a:avLst/>
          </a:prstGeom>
        </p:spPr>
      </p:pic>
      <p:sp>
        <p:nvSpPr>
          <p:cNvPr id="2" name="Rectangle 1">
            <a:extLst>
              <a:ext uri="{FF2B5EF4-FFF2-40B4-BE49-F238E27FC236}">
                <a16:creationId xmlns:a16="http://schemas.microsoft.com/office/drawing/2014/main" id="{CB411491-24FA-3747-B5C3-91CA2C461FE1}"/>
              </a:ext>
            </a:extLst>
          </p:cNvPr>
          <p:cNvSpPr/>
          <p:nvPr/>
        </p:nvSpPr>
        <p:spPr bwMode="auto">
          <a:xfrm>
            <a:off x="771525" y="1600200"/>
            <a:ext cx="2124075" cy="381000"/>
          </a:xfrm>
          <a:prstGeom prst="rect">
            <a:avLst/>
          </a:prstGeom>
          <a:solidFill>
            <a:srgbClr val="008000">
              <a:alpha val="52000"/>
            </a:srgb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charset="0"/>
              <a:ea typeface="ＭＳ Ｐゴシック" charset="0"/>
            </a:endParaRPr>
          </a:p>
        </p:txBody>
      </p:sp>
      <p:sp>
        <p:nvSpPr>
          <p:cNvPr id="7" name="Rectangle 6">
            <a:extLst>
              <a:ext uri="{FF2B5EF4-FFF2-40B4-BE49-F238E27FC236}">
                <a16:creationId xmlns:a16="http://schemas.microsoft.com/office/drawing/2014/main" id="{1D1BAB2E-1B7E-8D43-B1DB-E83363F4D5FD}"/>
              </a:ext>
            </a:extLst>
          </p:cNvPr>
          <p:cNvSpPr/>
          <p:nvPr/>
        </p:nvSpPr>
        <p:spPr bwMode="auto">
          <a:xfrm>
            <a:off x="777387" y="4554416"/>
            <a:ext cx="2124075" cy="381000"/>
          </a:xfrm>
          <a:prstGeom prst="rect">
            <a:avLst/>
          </a:prstGeom>
          <a:solidFill>
            <a:srgbClr val="008000">
              <a:alpha val="52000"/>
            </a:srgb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charset="0"/>
              <a:ea typeface="ＭＳ Ｐゴシック" charset="0"/>
            </a:endParaRPr>
          </a:p>
        </p:txBody>
      </p:sp>
      <p:sp>
        <p:nvSpPr>
          <p:cNvPr id="8" name="Rectangle 7">
            <a:extLst>
              <a:ext uri="{FF2B5EF4-FFF2-40B4-BE49-F238E27FC236}">
                <a16:creationId xmlns:a16="http://schemas.microsoft.com/office/drawing/2014/main" id="{88FCBF02-B1D6-3E45-9D0D-B8FA38C4F958}"/>
              </a:ext>
            </a:extLst>
          </p:cNvPr>
          <p:cNvSpPr/>
          <p:nvPr/>
        </p:nvSpPr>
        <p:spPr bwMode="auto">
          <a:xfrm>
            <a:off x="771525" y="2505808"/>
            <a:ext cx="3118493" cy="381000"/>
          </a:xfrm>
          <a:prstGeom prst="rect">
            <a:avLst/>
          </a:prstGeom>
          <a:solidFill>
            <a:srgbClr val="FF0000">
              <a:alpha val="52000"/>
            </a:srgb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charset="0"/>
              <a:ea typeface="ＭＳ Ｐゴシック" charset="0"/>
            </a:endParaRPr>
          </a:p>
        </p:txBody>
      </p:sp>
      <p:sp>
        <p:nvSpPr>
          <p:cNvPr id="10" name="Rectangle 9">
            <a:extLst>
              <a:ext uri="{FF2B5EF4-FFF2-40B4-BE49-F238E27FC236}">
                <a16:creationId xmlns:a16="http://schemas.microsoft.com/office/drawing/2014/main" id="{FCAC8DCF-A26D-1E4E-A5DA-6EB2279E30CA}"/>
              </a:ext>
            </a:extLst>
          </p:cNvPr>
          <p:cNvSpPr/>
          <p:nvPr/>
        </p:nvSpPr>
        <p:spPr bwMode="auto">
          <a:xfrm>
            <a:off x="771525" y="3411416"/>
            <a:ext cx="3118493" cy="381000"/>
          </a:xfrm>
          <a:prstGeom prst="rect">
            <a:avLst/>
          </a:prstGeom>
          <a:solidFill>
            <a:srgbClr val="FF0000">
              <a:alpha val="52000"/>
            </a:srgb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charset="0"/>
              <a:ea typeface="ＭＳ Ｐゴシック" charset="0"/>
            </a:endParaRPr>
          </a:p>
        </p:txBody>
      </p:sp>
      <p:sp>
        <p:nvSpPr>
          <p:cNvPr id="3" name="TextBox 2">
            <a:extLst>
              <a:ext uri="{FF2B5EF4-FFF2-40B4-BE49-F238E27FC236}">
                <a16:creationId xmlns:a16="http://schemas.microsoft.com/office/drawing/2014/main" id="{7966AC48-A030-804A-A5A5-78351F1DBFD7}"/>
              </a:ext>
            </a:extLst>
          </p:cNvPr>
          <p:cNvSpPr txBox="1"/>
          <p:nvPr/>
        </p:nvSpPr>
        <p:spPr>
          <a:xfrm>
            <a:off x="3423294" y="1151654"/>
            <a:ext cx="2501006" cy="461665"/>
          </a:xfrm>
          <a:prstGeom prst="rect">
            <a:avLst/>
          </a:prstGeom>
          <a:noFill/>
        </p:spPr>
        <p:txBody>
          <a:bodyPr wrap="none" rtlCol="0">
            <a:spAutoFit/>
          </a:bodyPr>
          <a:lstStyle/>
          <a:p>
            <a:r>
              <a:rPr lang="en-US" b="1" dirty="0">
                <a:solidFill>
                  <a:srgbClr val="008000"/>
                </a:solidFill>
              </a:rPr>
              <a:t>The good parts</a:t>
            </a:r>
          </a:p>
        </p:txBody>
      </p:sp>
      <p:cxnSp>
        <p:nvCxnSpPr>
          <p:cNvPr id="11" name="Straight Arrow Connector 10">
            <a:extLst>
              <a:ext uri="{FF2B5EF4-FFF2-40B4-BE49-F238E27FC236}">
                <a16:creationId xmlns:a16="http://schemas.microsoft.com/office/drawing/2014/main" id="{E7746BF3-AF23-BD40-9923-82FE1348FC6C}"/>
              </a:ext>
            </a:extLst>
          </p:cNvPr>
          <p:cNvCxnSpPr>
            <a:stCxn id="3" idx="1"/>
          </p:cNvCxnSpPr>
          <p:nvPr/>
        </p:nvCxnSpPr>
        <p:spPr bwMode="auto">
          <a:xfrm flipH="1">
            <a:off x="2895600" y="1382487"/>
            <a:ext cx="527694" cy="361321"/>
          </a:xfrm>
          <a:prstGeom prst="straightConnector1">
            <a:avLst/>
          </a:prstGeom>
          <a:solidFill>
            <a:schemeClr val="accent1"/>
          </a:solidFill>
          <a:ln w="50800" cap="flat" cmpd="sng" algn="ctr">
            <a:solidFill>
              <a:srgbClr val="008000"/>
            </a:solidFill>
            <a:prstDash val="solid"/>
            <a:round/>
            <a:headEnd type="none" w="med" len="med"/>
            <a:tailEnd type="triangle"/>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13" name="Straight Arrow Connector 12">
            <a:extLst>
              <a:ext uri="{FF2B5EF4-FFF2-40B4-BE49-F238E27FC236}">
                <a16:creationId xmlns:a16="http://schemas.microsoft.com/office/drawing/2014/main" id="{8EF25052-9806-8742-A925-2AE76A541482}"/>
              </a:ext>
            </a:extLst>
          </p:cNvPr>
          <p:cNvCxnSpPr>
            <a:cxnSpLocks/>
          </p:cNvCxnSpPr>
          <p:nvPr/>
        </p:nvCxnSpPr>
        <p:spPr bwMode="auto">
          <a:xfrm flipH="1">
            <a:off x="2667000" y="1400490"/>
            <a:ext cx="756294" cy="3153926"/>
          </a:xfrm>
          <a:prstGeom prst="straightConnector1">
            <a:avLst/>
          </a:prstGeom>
          <a:solidFill>
            <a:schemeClr val="accent1"/>
          </a:solidFill>
          <a:ln w="50800" cap="flat" cmpd="sng" algn="ctr">
            <a:solidFill>
              <a:srgbClr val="008000"/>
            </a:solidFill>
            <a:prstDash val="solid"/>
            <a:round/>
            <a:headEnd type="none" w="med" len="med"/>
            <a:tailEnd type="triangle"/>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16" name="TextBox 15">
            <a:extLst>
              <a:ext uri="{FF2B5EF4-FFF2-40B4-BE49-F238E27FC236}">
                <a16:creationId xmlns:a16="http://schemas.microsoft.com/office/drawing/2014/main" id="{E5A39A8B-9144-BB42-8AD4-026D6A5412D1}"/>
              </a:ext>
            </a:extLst>
          </p:cNvPr>
          <p:cNvSpPr txBox="1"/>
          <p:nvPr/>
        </p:nvSpPr>
        <p:spPr>
          <a:xfrm>
            <a:off x="5004694" y="6038850"/>
            <a:ext cx="3546164" cy="461665"/>
          </a:xfrm>
          <a:prstGeom prst="rect">
            <a:avLst/>
          </a:prstGeom>
          <a:noFill/>
        </p:spPr>
        <p:txBody>
          <a:bodyPr wrap="none" rtlCol="0">
            <a:spAutoFit/>
          </a:bodyPr>
          <a:lstStyle/>
          <a:p>
            <a:r>
              <a:rPr lang="en-US" b="1" dirty="0">
                <a:solidFill>
                  <a:srgbClr val="FF0000"/>
                </a:solidFill>
              </a:rPr>
              <a:t>The not so good parts</a:t>
            </a:r>
          </a:p>
        </p:txBody>
      </p:sp>
      <p:cxnSp>
        <p:nvCxnSpPr>
          <p:cNvPr id="17" name="Straight Arrow Connector 16">
            <a:extLst>
              <a:ext uri="{FF2B5EF4-FFF2-40B4-BE49-F238E27FC236}">
                <a16:creationId xmlns:a16="http://schemas.microsoft.com/office/drawing/2014/main" id="{A90ADCE8-9972-4F46-994D-01BD1447989D}"/>
              </a:ext>
            </a:extLst>
          </p:cNvPr>
          <p:cNvCxnSpPr>
            <a:cxnSpLocks/>
            <a:stCxn id="16" idx="1"/>
          </p:cNvCxnSpPr>
          <p:nvPr/>
        </p:nvCxnSpPr>
        <p:spPr bwMode="auto">
          <a:xfrm flipH="1" flipV="1">
            <a:off x="3810000" y="2886808"/>
            <a:ext cx="1194694" cy="3382875"/>
          </a:xfrm>
          <a:prstGeom prst="straightConnector1">
            <a:avLst/>
          </a:prstGeom>
          <a:solidFill>
            <a:schemeClr val="accent1"/>
          </a:solidFill>
          <a:ln w="50800" cap="flat" cmpd="sng" algn="ctr">
            <a:solidFill>
              <a:srgbClr val="FF0000"/>
            </a:solidFill>
            <a:prstDash val="solid"/>
            <a:round/>
            <a:headEnd type="none" w="med" len="med"/>
            <a:tailEnd type="triangle"/>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20" name="Straight Arrow Connector 19">
            <a:extLst>
              <a:ext uri="{FF2B5EF4-FFF2-40B4-BE49-F238E27FC236}">
                <a16:creationId xmlns:a16="http://schemas.microsoft.com/office/drawing/2014/main" id="{9E72C383-ED59-2C47-AD7B-16B5CA420AC6}"/>
              </a:ext>
            </a:extLst>
          </p:cNvPr>
          <p:cNvCxnSpPr>
            <a:cxnSpLocks/>
          </p:cNvCxnSpPr>
          <p:nvPr/>
        </p:nvCxnSpPr>
        <p:spPr bwMode="auto">
          <a:xfrm flipH="1" flipV="1">
            <a:off x="3093988" y="3810000"/>
            <a:ext cx="1864874" cy="2438400"/>
          </a:xfrm>
          <a:prstGeom prst="straightConnector1">
            <a:avLst/>
          </a:prstGeom>
          <a:solidFill>
            <a:schemeClr val="accent1"/>
          </a:solidFill>
          <a:ln w="50800" cap="flat" cmpd="sng" algn="ctr">
            <a:solidFill>
              <a:srgbClr val="FF0000"/>
            </a:solidFill>
            <a:prstDash val="solid"/>
            <a:round/>
            <a:headEnd type="none" w="med" len="med"/>
            <a:tailEnd type="triangle"/>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Tree>
    <p:extLst>
      <p:ext uri="{BB962C8B-B14F-4D97-AF65-F5344CB8AC3E}">
        <p14:creationId xmlns:p14="http://schemas.microsoft.com/office/powerpoint/2010/main" val="4019832056"/>
      </p:ext>
    </p:extLst>
  </p:cSld>
  <p:clrMapOvr>
    <a:masterClrMapping/>
  </p:clrMapOvr>
</p:sld>
</file>

<file path=ppt/theme/theme1.xml><?xml version="1.0" encoding="utf-8"?>
<a:theme xmlns:a="http://schemas.openxmlformats.org/drawingml/2006/main" name="Blueprint">
  <a:themeElements>
    <a:clrScheme name="Blueprint 2">
      <a:dk1>
        <a:srgbClr val="40458C"/>
      </a:dk1>
      <a:lt1>
        <a:srgbClr val="FFFFFF"/>
      </a:lt1>
      <a:dk2>
        <a:srgbClr val="660066"/>
      </a:dk2>
      <a:lt2>
        <a:srgbClr val="B7C1EB"/>
      </a:lt2>
      <a:accent1>
        <a:srgbClr val="ECD882"/>
      </a:accent1>
      <a:accent2>
        <a:srgbClr val="B2B2B2"/>
      </a:accent2>
      <a:accent3>
        <a:srgbClr val="FFFFFF"/>
      </a:accent3>
      <a:accent4>
        <a:srgbClr val="353A77"/>
      </a:accent4>
      <a:accent5>
        <a:srgbClr val="F4E9C1"/>
      </a:accent5>
      <a:accent6>
        <a:srgbClr val="A1A1A1"/>
      </a:accent6>
      <a:hlink>
        <a:srgbClr val="6F89F7"/>
      </a:hlink>
      <a:folHlink>
        <a:srgbClr val="CFDBFD"/>
      </a:folHlink>
    </a:clrScheme>
    <a:fontScheme name="Blueprint">
      <a:majorFont>
        <a:latin typeface="Tahoma"/>
        <a:ea typeface="ＭＳ Ｐゴシック"/>
        <a:cs typeface=""/>
      </a:majorFont>
      <a:minorFont>
        <a:latin typeface="Tahoma"/>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a:spPr>
      <a:bodyPr vert="horz" wrap="non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ahoma" charset="0"/>
            <a:ea typeface="ＭＳ Ｐゴシック"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a:spPr>
      <a:bodyPr vert="horz" wrap="non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ahoma" charset="0"/>
            <a:ea typeface="ＭＳ Ｐゴシック" charset="0"/>
          </a:defRPr>
        </a:defPPr>
      </a:lstStyle>
    </a:lnDef>
  </a:objectDefaults>
  <a:extraClrSchemeLst>
    <a:extraClrScheme>
      <a:clrScheme name="Blueprint 1">
        <a:dk1>
          <a:srgbClr val="000000"/>
        </a:dk1>
        <a:lt1>
          <a:srgbClr val="FFFFFF"/>
        </a:lt1>
        <a:dk2>
          <a:srgbClr val="40458C"/>
        </a:dk2>
        <a:lt2>
          <a:srgbClr val="FFFFCC"/>
        </a:lt2>
        <a:accent1>
          <a:srgbClr val="8D8DB3"/>
        </a:accent1>
        <a:accent2>
          <a:srgbClr val="B2B2B2"/>
        </a:accent2>
        <a:accent3>
          <a:srgbClr val="AFB0C5"/>
        </a:accent3>
        <a:accent4>
          <a:srgbClr val="DADADA"/>
        </a:accent4>
        <a:accent5>
          <a:srgbClr val="C5C5D6"/>
        </a:accent5>
        <a:accent6>
          <a:srgbClr val="A1A1A1"/>
        </a:accent6>
        <a:hlink>
          <a:srgbClr val="6F89F7"/>
        </a:hlink>
        <a:folHlink>
          <a:srgbClr val="4F56AD"/>
        </a:folHlink>
      </a:clrScheme>
      <a:clrMap bg1="dk2" tx1="lt1" bg2="dk1" tx2="lt2" accent1="accent1" accent2="accent2" accent3="accent3" accent4="accent4" accent5="accent5" accent6="accent6" hlink="hlink" folHlink="folHlink"/>
    </a:extraClrScheme>
    <a:extraClrScheme>
      <a:clrScheme name="Blueprint 2">
        <a:dk1>
          <a:srgbClr val="40458C"/>
        </a:dk1>
        <a:lt1>
          <a:srgbClr val="FFFFFF"/>
        </a:lt1>
        <a:dk2>
          <a:srgbClr val="660066"/>
        </a:dk2>
        <a:lt2>
          <a:srgbClr val="B7C1EB"/>
        </a:lt2>
        <a:accent1>
          <a:srgbClr val="ECD882"/>
        </a:accent1>
        <a:accent2>
          <a:srgbClr val="B2B2B2"/>
        </a:accent2>
        <a:accent3>
          <a:srgbClr val="FFFFFF"/>
        </a:accent3>
        <a:accent4>
          <a:srgbClr val="353A77"/>
        </a:accent4>
        <a:accent5>
          <a:srgbClr val="F4E9C1"/>
        </a:accent5>
        <a:accent6>
          <a:srgbClr val="A1A1A1"/>
        </a:accent6>
        <a:hlink>
          <a:srgbClr val="6F89F7"/>
        </a:hlink>
        <a:folHlink>
          <a:srgbClr val="CFDBFD"/>
        </a:folHlink>
      </a:clrScheme>
      <a:clrMap bg1="lt1" tx1="dk1" bg2="lt2" tx2="dk2" accent1="accent1" accent2="accent2" accent3="accent3" accent4="accent4" accent5="accent5" accent6="accent6" hlink="hlink" folHlink="folHlink"/>
    </a:extraClrScheme>
    <a:extraClrScheme>
      <a:clrScheme name="Blueprint 3">
        <a:dk1>
          <a:srgbClr val="000000"/>
        </a:dk1>
        <a:lt1>
          <a:srgbClr val="FFFFFF"/>
        </a:lt1>
        <a:dk2>
          <a:srgbClr val="4D4D4D"/>
        </a:dk2>
        <a:lt2>
          <a:srgbClr val="B2B2B2"/>
        </a:lt2>
        <a:accent1>
          <a:srgbClr val="969696"/>
        </a:accent1>
        <a:accent2>
          <a:srgbClr val="EAEAEA"/>
        </a:accent2>
        <a:accent3>
          <a:srgbClr val="FFFFFF"/>
        </a:accent3>
        <a:accent4>
          <a:srgbClr val="000000"/>
        </a:accent4>
        <a:accent5>
          <a:srgbClr val="C9C9C9"/>
        </a:accent5>
        <a:accent6>
          <a:srgbClr val="D4D4D4"/>
        </a:accent6>
        <a:hlink>
          <a:srgbClr val="777777"/>
        </a:hlink>
        <a:folHlink>
          <a:srgbClr val="C0C0C0"/>
        </a:folHlink>
      </a:clrScheme>
      <a:clrMap bg1="lt1" tx1="dk1" bg2="lt2" tx2="dk2" accent1="accent1" accent2="accent2" accent3="accent3" accent4="accent4" accent5="accent5" accent6="accent6" hlink="hlink" folHlink="folHlink"/>
    </a:extraClrScheme>
    <a:extraClrScheme>
      <a:clrScheme name="Blueprint 4">
        <a:dk1>
          <a:srgbClr val="333300"/>
        </a:dk1>
        <a:lt1>
          <a:srgbClr val="FFFFFF"/>
        </a:lt1>
        <a:dk2>
          <a:srgbClr val="663300"/>
        </a:dk2>
        <a:lt2>
          <a:srgbClr val="B2B2B2"/>
        </a:lt2>
        <a:accent1>
          <a:srgbClr val="DDC6A7"/>
        </a:accent1>
        <a:accent2>
          <a:srgbClr val="D9C167"/>
        </a:accent2>
        <a:accent3>
          <a:srgbClr val="FFFFFF"/>
        </a:accent3>
        <a:accent4>
          <a:srgbClr val="2A2A00"/>
        </a:accent4>
        <a:accent5>
          <a:srgbClr val="EBDFD0"/>
        </a:accent5>
        <a:accent6>
          <a:srgbClr val="C4AF5D"/>
        </a:accent6>
        <a:hlink>
          <a:srgbClr val="8A7A66"/>
        </a:hlink>
        <a:folHlink>
          <a:srgbClr val="C0AE9E"/>
        </a:folHlink>
      </a:clrScheme>
      <a:clrMap bg1="lt1" tx1="dk1" bg2="lt2" tx2="dk2" accent1="accent1" accent2="accent2" accent3="accent3" accent4="accent4" accent5="accent5" accent6="accent6" hlink="hlink" folHlink="folHlink"/>
    </a:extraClrScheme>
    <a:extraClrScheme>
      <a:clrScheme name="Blueprint 5">
        <a:dk1>
          <a:srgbClr val="000000"/>
        </a:dk1>
        <a:lt1>
          <a:srgbClr val="FFFFFF"/>
        </a:lt1>
        <a:dk2>
          <a:srgbClr val="003366"/>
        </a:dk2>
        <a:lt2>
          <a:srgbClr val="CCFFCC"/>
        </a:lt2>
        <a:accent1>
          <a:srgbClr val="006699"/>
        </a:accent1>
        <a:accent2>
          <a:srgbClr val="009999"/>
        </a:accent2>
        <a:accent3>
          <a:srgbClr val="AAADB8"/>
        </a:accent3>
        <a:accent4>
          <a:srgbClr val="DADADA"/>
        </a:accent4>
        <a:accent5>
          <a:srgbClr val="AAB8CA"/>
        </a:accent5>
        <a:accent6>
          <a:srgbClr val="008A8A"/>
        </a:accent6>
        <a:hlink>
          <a:srgbClr val="0099CC"/>
        </a:hlink>
        <a:folHlink>
          <a:srgbClr val="00458A"/>
        </a:folHlink>
      </a:clrScheme>
      <a:clrMap bg1="dk2" tx1="lt1" bg2="dk1" tx2="lt2" accent1="accent1" accent2="accent2" accent3="accent3" accent4="accent4" accent5="accent5" accent6="accent6" hlink="hlink" folHlink="folHlink"/>
    </a:extraClrScheme>
    <a:extraClrScheme>
      <a:clrScheme name="Blueprint 6">
        <a:dk1>
          <a:srgbClr val="000000"/>
        </a:dk1>
        <a:lt1>
          <a:srgbClr val="FFFFFF"/>
        </a:lt1>
        <a:dk2>
          <a:srgbClr val="004A48"/>
        </a:dk2>
        <a:lt2>
          <a:srgbClr val="33CCCC"/>
        </a:lt2>
        <a:accent1>
          <a:srgbClr val="006699"/>
        </a:accent1>
        <a:accent2>
          <a:srgbClr val="009999"/>
        </a:accent2>
        <a:accent3>
          <a:srgbClr val="AAB1B1"/>
        </a:accent3>
        <a:accent4>
          <a:srgbClr val="DADADA"/>
        </a:accent4>
        <a:accent5>
          <a:srgbClr val="AAB8CA"/>
        </a:accent5>
        <a:accent6>
          <a:srgbClr val="008A8A"/>
        </a:accent6>
        <a:hlink>
          <a:srgbClr val="00CC99"/>
        </a:hlink>
        <a:folHlink>
          <a:srgbClr val="006666"/>
        </a:folHlink>
      </a:clrScheme>
      <a:clrMap bg1="dk2" tx1="lt1" bg2="dk1" tx2="lt2" accent1="accent1" accent2="accent2" accent3="accent3" accent4="accent4" accent5="accent5" accent6="accent6" hlink="hlink" folHlink="folHlink"/>
    </a:extraClrScheme>
    <a:extraClrScheme>
      <a:clrScheme name="Blueprint 7">
        <a:dk1>
          <a:srgbClr val="000000"/>
        </a:dk1>
        <a:lt1>
          <a:srgbClr val="FFFFFF"/>
        </a:lt1>
        <a:dk2>
          <a:srgbClr val="333300"/>
        </a:dk2>
        <a:lt2>
          <a:srgbClr val="FFFFCC"/>
        </a:lt2>
        <a:accent1>
          <a:srgbClr val="CC9900"/>
        </a:accent1>
        <a:accent2>
          <a:srgbClr val="CC6600"/>
        </a:accent2>
        <a:accent3>
          <a:srgbClr val="ADADAA"/>
        </a:accent3>
        <a:accent4>
          <a:srgbClr val="DADADA"/>
        </a:accent4>
        <a:accent5>
          <a:srgbClr val="E2CAAA"/>
        </a:accent5>
        <a:accent6>
          <a:srgbClr val="B95C00"/>
        </a:accent6>
        <a:hlink>
          <a:srgbClr val="808000"/>
        </a:hlink>
        <a:folHlink>
          <a:srgbClr val="525000"/>
        </a:folHlink>
      </a:clrScheme>
      <a:clrMap bg1="dk2" tx1="lt1" bg2="dk1" tx2="lt2" accent1="accent1" accent2="accent2" accent3="accent3" accent4="accent4" accent5="accent5" accent6="accent6" hlink="hlink" folHlink="folHlink"/>
    </a:extraClrScheme>
    <a:extraClrScheme>
      <a:clrScheme name="Blueprint 8">
        <a:dk1>
          <a:srgbClr val="003D62"/>
        </a:dk1>
        <a:lt1>
          <a:srgbClr val="FFFFFF"/>
        </a:lt1>
        <a:dk2>
          <a:srgbClr val="006699"/>
        </a:dk2>
        <a:lt2>
          <a:srgbClr val="C8D1DA"/>
        </a:lt2>
        <a:accent1>
          <a:srgbClr val="9AC0EA"/>
        </a:accent1>
        <a:accent2>
          <a:srgbClr val="80C3C8"/>
        </a:accent2>
        <a:accent3>
          <a:srgbClr val="FFFFFF"/>
        </a:accent3>
        <a:accent4>
          <a:srgbClr val="003353"/>
        </a:accent4>
        <a:accent5>
          <a:srgbClr val="CADCF3"/>
        </a:accent5>
        <a:accent6>
          <a:srgbClr val="73B0B5"/>
        </a:accent6>
        <a:hlink>
          <a:srgbClr val="81ABCB"/>
        </a:hlink>
        <a:folHlink>
          <a:srgbClr val="B6CBD6"/>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D:\Program Files\Microsoft Office\Templates\Presentation Designs\Blueprint.pot</Template>
  <TotalTime>50739</TotalTime>
  <Words>4560</Words>
  <Application>Microsoft Macintosh PowerPoint</Application>
  <PresentationFormat>On-screen Show (4:3)</PresentationFormat>
  <Paragraphs>592</Paragraphs>
  <Slides>53</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53</vt:i4>
      </vt:variant>
    </vt:vector>
  </HeadingPairs>
  <TitlesOfParts>
    <vt:vector size="61" baseType="lpstr">
      <vt:lpstr>ＭＳ Ｐゴシック</vt:lpstr>
      <vt:lpstr>Arial</vt:lpstr>
      <vt:lpstr>Arial Narrow</vt:lpstr>
      <vt:lpstr>BlairMdITC TT-Medium</vt:lpstr>
      <vt:lpstr>Tahoma</vt:lpstr>
      <vt:lpstr>Times New Roman</vt:lpstr>
      <vt:lpstr>Wingdings</vt:lpstr>
      <vt:lpstr>Blueprint</vt:lpstr>
      <vt:lpstr>A Service Oriented Architecture (SOA) Primer</vt:lpstr>
      <vt:lpstr>SOA as an Architectural Style</vt:lpstr>
      <vt:lpstr>When do we use a SOA Style?</vt:lpstr>
      <vt:lpstr>What does a “traditional” service oriented architecture look like?</vt:lpstr>
      <vt:lpstr>Why SOA?</vt:lpstr>
      <vt:lpstr>What does a typical SOA inspired solution look like?</vt:lpstr>
      <vt:lpstr>What design models does a SOA promote?</vt:lpstr>
      <vt:lpstr>Almost too good to be true</vt:lpstr>
      <vt:lpstr>The good and bad parts of traditional SOA</vt:lpstr>
      <vt:lpstr>Service Based Style</vt:lpstr>
      <vt:lpstr>Service Based Style - Example</vt:lpstr>
      <vt:lpstr>Tenets of SOA – Boundaries are Explicit</vt:lpstr>
      <vt:lpstr>Tenets of SOA – Services are Autonomous</vt:lpstr>
      <vt:lpstr>Tenets of SOA – Services Share Schema and Contract, not Class</vt:lpstr>
      <vt:lpstr>Tenets of SOA – Service Compatibility is based on Policy</vt:lpstr>
      <vt:lpstr>Designing for SOA – build upon previous knowledge in OOD and COD</vt:lpstr>
      <vt:lpstr>Characteristics of the SOA Style</vt:lpstr>
      <vt:lpstr>Ingredients needed to create applications using the SOA style</vt:lpstr>
      <vt:lpstr>Service Oriented Architecture is an Example of an Architectural Style</vt:lpstr>
      <vt:lpstr>Service Oriented Architecture is an Example of an Architectural Style</vt:lpstr>
      <vt:lpstr>The “Actors” in an SOA – Service Consumers, Service Providers &amp; Messages</vt:lpstr>
      <vt:lpstr>The SOA Model from the W3C</vt:lpstr>
      <vt:lpstr>The Architectural Components - Services</vt:lpstr>
      <vt:lpstr>The Architectural Components - Services</vt:lpstr>
      <vt:lpstr>The Architectural Connectors - Messages</vt:lpstr>
      <vt:lpstr>Service Integration Styles</vt:lpstr>
      <vt:lpstr>Example of a Synchronous-One Pattern</vt:lpstr>
      <vt:lpstr>Example of an Asynchronous One Pattern</vt:lpstr>
      <vt:lpstr>Example of the Synchronous Many (Iterable) Pattern</vt:lpstr>
      <vt:lpstr>Example of the Asynchronous Many Pattern (Streams)</vt:lpstr>
      <vt:lpstr>Example showing how an Interable can be converted to an Observable</vt:lpstr>
      <vt:lpstr>Service Types – Stateful and Stateless</vt:lpstr>
      <vt:lpstr>The Architectural Components – Messages - Request</vt:lpstr>
      <vt:lpstr>The Architectural Components – Messages - Response</vt:lpstr>
      <vt:lpstr>The Architectural Components – Messages – Request/Response REST</vt:lpstr>
      <vt:lpstr>Approaches to Identify Services in a SOA Design</vt:lpstr>
      <vt:lpstr>Approaches to Identify Services in a SOA Design</vt:lpstr>
      <vt:lpstr>Approaches to Identify Services in a SOA Design</vt:lpstr>
      <vt:lpstr>Component-Based Decomposition Example – The bunch system</vt:lpstr>
      <vt:lpstr>Component-Based Decomposition Example – The bunch system</vt:lpstr>
      <vt:lpstr>Component-Based Decomposition Example – The bunch system</vt:lpstr>
      <vt:lpstr>Component-Based Decomposition Example – The bunch system</vt:lpstr>
      <vt:lpstr>We refactored bunch to support distributed computation and describe it here…</vt:lpstr>
      <vt:lpstr>Approaches to Identify Services in a SOA Design</vt:lpstr>
      <vt:lpstr>Approaches to Identify Services in a SOA Design</vt:lpstr>
      <vt:lpstr>Lets Try To Design- Example: Online “Secure” Wallet App</vt:lpstr>
      <vt:lpstr>Specialization of SOA Models</vt:lpstr>
      <vt:lpstr>Specialization of SOA Models</vt:lpstr>
      <vt:lpstr>SOA Requirements around the Runtime Stack</vt:lpstr>
      <vt:lpstr>The runtime containers for web services come in two flavors</vt:lpstr>
      <vt:lpstr>And most recently a third option is arising Microservices</vt:lpstr>
      <vt:lpstr>Microservice Architecture</vt:lpstr>
      <vt:lpstr>References</vt:lpstr>
    </vt:vector>
  </TitlesOfParts>
  <Company>Systems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Architecture for Distributing  the Computation of  Software Clustering Algorithms</dc:title>
  <dc:creator>Brian Mitchell</dc:creator>
  <cp:lastModifiedBy>Mitchell,Brian</cp:lastModifiedBy>
  <cp:revision>558</cp:revision>
  <dcterms:created xsi:type="dcterms:W3CDTF">2001-08-17T22:25:52Z</dcterms:created>
  <dcterms:modified xsi:type="dcterms:W3CDTF">2018-11-12T21:10:20Z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AdHocReviewCycleID">
    <vt:i4>1460382806</vt:i4>
  </property>
  <property fmtid="{D5CDD505-2E9C-101B-9397-08002B2CF9AE}" pid="3" name="_EmailSubject">
    <vt:lpwstr>Updated Lecture Notes</vt:lpwstr>
  </property>
  <property fmtid="{D5CDD505-2E9C-101B-9397-08002B2CF9AE}" pid="4" name="_AuthorEmail">
    <vt:lpwstr>Brian.Mitchell@CIGNA.COM</vt:lpwstr>
  </property>
  <property fmtid="{D5CDD505-2E9C-101B-9397-08002B2CF9AE}" pid="5" name="_AuthorEmailDisplayName">
    <vt:lpwstr>Mitchell, Brian S      TL29J</vt:lpwstr>
  </property>
</Properties>
</file>

<file path=docProps/thumbnail.jpeg>
</file>